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svg" ContentType="image/svg+xml"/>
  <Default Extension="png" ContentType="image/png"/>
  <Default Extension="jpg" ContentType="image/jpeg"/>
  <Default Extension="jpeg" ContentType="image/jpe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960" userDrawn="1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6050"/>
    <p:restoredTop sz="94709"/>
  </p:normalViewPr>
  <p:slideViewPr>
    <p:cSldViewPr showGuides="1" snapToGrid="0">
      <p:cViewPr varScale="1">
        <p:scale>
          <a:sx d="100" n="185"/>
          <a:sy d="100" n="185"/>
        </p:scale>
        <p:origin x="1632" y="168"/>
      </p:cViewPr>
      <p:guideLst>
        <p:guide pos="3960"/>
        <p:guide orient="horz" pos="1620"/>
      </p:guideLst>
    </p:cSldViewPr>
  </p:slideViewPr>
  <p:notesTextViewPr>
    <p:cViewPr>
      <p:scale>
        <a:sx d="1" n="1"/>
        <a:sy d="1" n="1"/>
      </p:scale>
      <p:origin x="0" y="0"/>
    </p:cViewPr>
  </p:notesTextViewPr>
  <p:gridSpacing cx="38100" cy="381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notesMaster" Target="notesMasters/notesMaster1.xml" /><Relationship Id="rId25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8" Type="http://schemas.openxmlformats.org/officeDocument/2006/relationships/tableStyles" Target="tableStyles.xml" /><Relationship Id="rId27" Type="http://schemas.openxmlformats.org/officeDocument/2006/relationships/theme" Target="theme/theme1.xml" /><Relationship Id="rId26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51B2D-8B53-F842-85C8-79563F24CCA1}" type="datetimeFigureOut">
              <a:rPr lang="en-US" smtClean="0"/>
              <a:t>2/7/24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37472-F350-E648-BF73-5FBCC1A16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1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?>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Here to talk about AuroraGPT, Argonne’s internal effort to build a general purpose scientific LLM, broadly trained on a general corpora of text + scientific {papers, text, data}</a:t>
            </a:r>
          </a:p>
          <a:p>
            <a:pPr lvl="0" indent="0" marL="0">
              <a:buNone/>
            </a:pPr>
          </a:p>
          <a:p>
            <a:pPr lvl="0"/>
            <a:r>
              <a:rPr/>
              <a:t>As part of this effort, we plan to…</a:t>
            </a:r>
          </a:p>
          <a:p>
            <a:pPr lvl="0" indent="0" marL="0">
              <a:buNone/>
            </a:pPr>
          </a:p>
          <a:p>
            <a:pPr lvl="1"/>
            <a:r>
              <a:rPr/>
              <a:t>Explore pathways, build with international partners, multi-{lingual, modal}</a:t>
            </a:r>
          </a:p>
          <a:p>
            <a:pPr lvl="0" indent="0" marL="0">
              <a:buNone/>
            </a:pPr>
          </a:p>
          <a:p>
            <a:pPr lvl="0"/>
            <a:r>
              <a:rPr/>
              <a:t>Rough timeline of the project and deliverables:</a:t>
            </a:r>
          </a:p>
          <a:p>
            <a:pPr lvl="0" indent="0" marL="0">
              <a:buNone/>
            </a:pPr>
          </a:p>
          <a:p>
            <a:pPr lvl="1"/>
            <a:r>
              <a:rPr/>
              <a:t>202{3,4}: text-only models, plan to release a series of {7B, 70B, 1T} models</a:t>
            </a:r>
          </a:p>
          <a:p>
            <a:pPr lvl="0" indent="0" marL="0">
              <a:buNone/>
            </a:pPr>
          </a:p>
          <a:p>
            <a:pPr lvl="1"/>
            <a:r>
              <a:rPr/>
              <a:t>202{4,5}: Basic multi-modal models</a:t>
            </a:r>
          </a:p>
          <a:p>
            <a:pPr lvl="0" indent="0" marL="0">
              <a:buNone/>
            </a:pPr>
          </a:p>
          <a:p>
            <a:pPr lvl="1"/>
            <a:r>
              <a:rPr/>
              <a:t>202{5,6}: Advanced scientific multimodal models</a:t>
            </a:r>
          </a:p>
          <a:p>
            <a:pPr lvl="0" indent="0" marL="0">
              <a:buNone/>
            </a:pPr>
          </a:p>
          <a:p>
            <a:pPr lvl="0"/>
            <a:r>
              <a:rPr/>
              <a:t>AuroraGPT: Exascale Pre-Training of Large Language Models on Diverse Accelerators &gt; argonne-lcf/Megatron-DeepSpeed &gt; Large Model Training: any scale, any accelerator</a:t>
            </a:r>
          </a:p>
          <a:p>
            <a:pPr lvl="0" indent="0" marL="0">
              <a:buNone/>
            </a:pPr>
          </a:p>
          <a:p>
            <a:pPr lvl="0"/>
            <a:r>
              <a:rPr/>
              <a:t>Thoughts:</a:t>
            </a:r>
          </a:p>
          <a:p>
            <a:pPr lvl="0" indent="0" marL="0">
              <a:buNone/>
            </a:pPr>
          </a:p>
          <a:p>
            <a:pPr lvl="1"/>
            <a:r>
              <a:rPr/>
              <a:t>yeah okay so I’ll probably try and include then like:</a:t>
            </a:r>
          </a:p>
          <a:p>
            <a:pPr lvl="0" indent="0" marL="0">
              <a:buNone/>
            </a:pPr>
          </a:p>
          <a:p>
            <a:pPr lvl="2"/>
            <a:r>
              <a:rPr/>
              <a:t>☒ {tensor, pipeline, sequence}-parallelism</a:t>
            </a:r>
          </a:p>
          <a:p>
            <a:pPr lvl="0" indent="0" marL="0">
              <a:buNone/>
            </a:pPr>
          </a:p>
          <a:p>
            <a:pPr lvl="2"/>
            <a:r>
              <a:rPr/>
              <a:t>☒ DeepSpeed integration (ZeRO offloading, activation checkpointing, …)</a:t>
            </a:r>
          </a:p>
          <a:p>
            <a:pPr lvl="0" indent="0" marL="0">
              <a:buNone/>
            </a:pPr>
          </a:p>
          <a:p>
            <a:pPr lvl="2"/>
            <a:r>
              <a:rPr/>
              <a:t>☒ Robust mechanisms for automatic experiment {configuration, tracking, …}</a:t>
            </a:r>
          </a:p>
          <a:p>
            <a:pPr lvl="0" indent="0" marL="0">
              <a:buNone/>
            </a:pPr>
          </a:p>
          <a:p>
            <a:pPr lvl="2"/>
            <a:r>
              <a:rPr/>
              <a:t>☒ Support for modern (and experimental!) optimizers</a:t>
            </a:r>
          </a:p>
          <a:p>
            <a:pPr lvl="0" indent="0" marL="0">
              <a:buNone/>
            </a:pPr>
          </a:p>
          <a:p>
            <a:pPr lvl="2"/>
            <a:r>
              <a:rPr/>
              <a:t>☒ Large batch training</a:t>
            </a:r>
          </a:p>
          <a:p>
            <a:pPr lvl="0" indent="0" marL="0">
              <a:buNone/>
            </a:pPr>
          </a:p>
          <a:p>
            <a:pPr lvl="0"/>
            <a:r>
              <a:rPr/>
              <a:t>Goals</a:t>
            </a:r>
          </a:p>
          <a:p>
            <a:pPr lvl="0" indent="0" marL="0">
              <a:buNone/>
            </a:pPr>
          </a:p>
          <a:p>
            <a:pPr lvl="0"/>
            <a:r>
              <a:rPr/>
              <a:t>Issues with existing models</a:t>
            </a:r>
          </a:p>
          <a:p>
            <a:pPr lvl="0" indent="0" marL="0">
              <a:buNone/>
            </a:pPr>
          </a:p>
          <a:p>
            <a:pPr lvl="0"/>
            <a:r>
              <a:rPr/>
              <a:t>AuroraGPT</a:t>
            </a:r>
          </a:p>
          <a:p>
            <a:pPr lvl="0" indent="0" marL="0">
              <a:buNone/>
            </a:pPr>
          </a:p>
          <a:p>
            <a:pPr lvl="1"/>
            <a:r>
              <a:rPr/>
              <a:t>Project Details</a:t>
            </a:r>
          </a:p>
          <a:p>
            <a:pPr lvl="0" indent="0" marL="0">
              <a:buNone/>
            </a:pPr>
          </a:p>
          <a:p>
            <a:pPr lvl="1"/>
            <a:r>
              <a:rPr/>
              <a:t>Teams, Ongoing Efforts</a:t>
            </a:r>
          </a:p>
          <a:p>
            <a:pPr lvl="0" indent="0" marL="0">
              <a:buNone/>
            </a:pPr>
          </a:p>
          <a:p>
            <a:pPr lvl="1"/>
            <a:r>
              <a:rPr/>
              <a:t>Scientific Evaluations</a:t>
            </a:r>
          </a:p>
          <a:p>
            <a:pPr lvl="0" indent="0" marL="0">
              <a:buNone/>
            </a:pPr>
          </a:p>
          <a:p>
            <a:pPr lvl="0"/>
            <a:r>
              <a:rPr/>
              <a:t>Scaling Results</a:t>
            </a:r>
          </a:p>
          <a:p>
            <a:pPr lvl="0" indent="0" marL="0">
              <a:buNone/>
            </a:pPr>
          </a:p>
          <a:p>
            <a:pPr lvl="1"/>
            <a:r>
              <a:rPr/>
              <a:t>MProt-DPO</a:t>
            </a:r>
          </a:p>
          <a:p>
            <a:pPr lvl="0" indent="0" marL="0">
              <a:buNone/>
            </a:pPr>
          </a:p>
          <a:p>
            <a:pPr lvl="1"/>
            <a:r>
              <a:rPr strike="sngStrike"/>
              <a:t>aeris</a:t>
            </a:r>
            <a:r>
              <a:rPr/>
              <a:t> (??)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7472-F350-E648-BF73-5FBCC1A166B4}" type="slidenum">
              <a:rPr lang="en-US"/>
              <a:t>2</a:t>
            </a:fld>
            <a:endParaRPr lang="en-US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/>
              <a:t>AuroraGPT will be a publicly distributed, open source foundation model for open science</a:t>
            </a:r>
          </a:p>
          <a:p>
            <a:pPr lvl="0" indent="0" marL="0">
              <a:buNone/>
            </a:pPr>
          </a:p>
          <a:p>
            <a:pPr lvl="0"/>
            <a:r>
              <a:rPr/>
              <a:t>Is being trained on:</a:t>
            </a:r>
          </a:p>
          <a:p>
            <a:pPr lvl="0" indent="0" marL="0">
              <a:buNone/>
            </a:pPr>
          </a:p>
          <a:p>
            <a:pPr lvl="1"/>
            <a:r>
              <a:rPr/>
              <a:t>Scientific / engineering structured data</a:t>
            </a:r>
          </a:p>
          <a:p>
            <a:pPr lvl="0" indent="0" marL="0">
              <a:buNone/>
            </a:pPr>
          </a:p>
          <a:p>
            <a:pPr lvl="1"/>
            <a:r>
              <a:rPr/>
              <a:t>General text, media, news, etc.</a:t>
            </a:r>
          </a:p>
          <a:p>
            <a:pPr lvl="0" indent="0" marL="0">
              <a:buNone/>
            </a:pPr>
          </a:p>
          <a:p>
            <a:pPr lvl="1"/>
            <a:r>
              <a:rPr/>
              <a:t>Large amounts of low to medium quality data</a:t>
            </a:r>
          </a:p>
          <a:p>
            <a:pPr lvl="0" indent="0" marL="0">
              <a:buNone/>
            </a:pPr>
          </a:p>
          <a:p>
            <a:pPr lvl="1"/>
            <a:r>
              <a:rPr/>
              <a:t>Much less high quality data (that is publicly available for use)</a:t>
            </a:r>
          </a:p>
          <a:p>
            <a:pPr lvl="0" indent="0" marL="0">
              <a:buNone/>
            </a:pPr>
          </a:p>
          <a:p>
            <a:pPr lvl="0"/>
            <a:r>
              <a:rPr/>
              <a:t>This data is then cleaned, processed, de-duplicated and used for the initial pre-training phase of the model</a:t>
            </a:r>
          </a:p>
          <a:p>
            <a:pPr lvl="0" indent="0" marL="0">
              <a:buNone/>
            </a:pPr>
          </a:p>
          <a:p>
            <a:pPr lvl="0"/>
            <a:r>
              <a:rPr/>
              <a:t>The vast majority of the overall compute is spent during this initial pre-training phase</a:t>
            </a:r>
          </a:p>
          <a:p>
            <a:pPr lvl="0" indent="0" marL="0">
              <a:buNone/>
            </a:pPr>
          </a:p>
          <a:p>
            <a:pPr lvl="1"/>
            <a:r>
              <a:rPr/>
              <a:t>This is the group I help to lead and will be talking a bit about today</a:t>
            </a:r>
          </a:p>
          <a:p>
            <a:pPr lvl="0" indent="0" marL="0">
              <a:buNone/>
            </a:pPr>
          </a:p>
          <a:p>
            <a:pPr lvl="0"/>
            <a:r>
              <a:rPr/>
              <a:t>The initial pre-training phase is currently underway</a:t>
            </a:r>
          </a:p>
          <a:p>
            <a:pPr lvl="0" indent="0" marL="0">
              <a:buNone/>
            </a:pPr>
          </a:p>
          <a:p>
            <a:pPr lvl="1"/>
            <a:r>
              <a:rPr/>
              <a:t>Eventually, given a bit of time, effort and magic, the model will be ready for fine-tuning and additional training for a variety of downstream tasks</a:t>
            </a:r>
          </a:p>
          <a:p>
            <a:pPr lvl="0" indent="0" marL="0">
              <a:buNone/>
            </a:pPr>
          </a:p>
          <a:p>
            <a:pPr lvl="0"/>
            <a:r>
              <a:rPr/>
              <a:t>The pretrained model will then be handed off for additional fine-tuning on a variety of downstream tasks</a:t>
            </a:r>
          </a:p>
          <a:p>
            <a:pPr lvl="0" indent="0" marL="0">
              <a:buNone/>
            </a:pPr>
          </a:p>
          <a:p>
            <a:pPr lvl="1"/>
            <a:r>
              <a:rPr/>
              <a:t>Scientific discovery</a:t>
            </a:r>
          </a:p>
          <a:p>
            <a:pPr lvl="0" indent="0" marL="0">
              <a:buNone/>
            </a:pPr>
          </a:p>
          <a:p>
            <a:pPr lvl="1"/>
            <a:r>
              <a:rPr/>
              <a:t>Accelerate scientific tasks</a:t>
            </a:r>
          </a:p>
          <a:p>
            <a:pPr lvl="0" indent="0" marL="0">
              <a:buNone/>
            </a:pPr>
          </a:p>
          <a:p>
            <a:pPr lvl="1"/>
            <a:r>
              <a:rPr/>
              <a:t>Digital twins</a:t>
            </a:r>
          </a:p>
          <a:p>
            <a:pPr lvl="0" indent="0" marL="0">
              <a:buNone/>
            </a:pPr>
          </a:p>
          <a:p>
            <a:pPr lvl="1"/>
            <a:r>
              <a:rPr/>
              <a:t>Inverse design</a:t>
            </a:r>
          </a:p>
          <a:p>
            <a:pPr lvl="0" indent="0" marL="0">
              <a:buNone/>
            </a:pPr>
          </a:p>
          <a:p>
            <a:pPr lvl="1"/>
            <a:r>
              <a:rPr/>
              <a:t>Code optimization</a:t>
            </a:r>
          </a:p>
          <a:p>
            <a:pPr lvl="0" indent="0" marL="0">
              <a:buNone/>
            </a:pPr>
          </a:p>
          <a:p>
            <a:pPr lvl="1"/>
            <a:r>
              <a:rPr/>
              <a:t>Accelerated simulations</a:t>
            </a:r>
          </a:p>
          <a:p>
            <a:pPr lvl="0" indent="0" marL="0">
              <a:buNone/>
            </a:pPr>
          </a:p>
          <a:p>
            <a:pPr lvl="1"/>
            <a:r>
              <a:rPr/>
              <a:t>Autonomous experiments</a:t>
            </a:r>
          </a:p>
          <a:p>
            <a:pPr lvl="0" indent="0" marL="0">
              <a:buNone/>
            </a:pPr>
          </a:p>
          <a:p>
            <a:pPr lvl="1"/>
            <a:r>
              <a:rPr/>
              <a:t>Co-design</a:t>
            </a:r>
          </a:p>
          <a:p>
            <a:pPr lvl="0" indent="0" marL="0">
              <a:buNone/>
            </a:pPr>
          </a:p>
          <a:p>
            <a:pPr lvl="0"/>
            <a:r>
              <a:rPr/>
              <a:t>Becoming increasingly clear that LLMs have the potential to drastically accelerate computational science</a:t>
            </a:r>
          </a:p>
          <a:p>
            <a:pPr lvl="0" indent="0" marL="0">
              <a:buNone/>
            </a:pPr>
          </a:p>
          <a:p>
            <a:pPr lvl="1"/>
            <a:r>
              <a:rPr/>
              <a:t>We’ve seen this already for {GenSLMs, Weather / Climate / Earth Systems Modeling, Particle Physics, etc.}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7472-F350-E648-BF73-5FBCC1A166B4}" type="slidenum">
              <a:rPr lang="en-US"/>
              <a:t>3</a:t>
            </a:fld>
            <a:endParaRPr lang="en-US"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generating curating / aggregating cleaning / understanding new data for training including: MCQ’s + scientific narratives new scientific data modalities (gene sequences, geospatial data,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37472-F350-E648-BF73-5FBCC1A166B4}" type="slidenum">
              <a:rPr lang="en-US"/>
              <a:t>6</a:t>
            </a:fld>
            <a:endParaRPr lang="en-US"/>
          </a:p>
        </p:txBody>
      </p:sp>
    </p:spTree>
  </p:cSld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EBA47E31-79AA-6498-BB50-34DBC4F5E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8" r="28"/>
          <a:stretch/>
        </p:blipFill>
        <p:spPr>
          <a:xfrm>
            <a:off x="7348785" y="4566547"/>
            <a:ext cx="1581735" cy="54864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FF942FA-E8D8-7F73-B508-F9761FA55B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552" y="4720399"/>
            <a:ext cx="2181368" cy="246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B4A7C-9367-147A-F4E6-9D55ED706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900" t="26978" r="8429" b="9296"/>
          <a:stretch/>
        </p:blipFill>
        <p:spPr>
          <a:xfrm>
            <a:off x="0" y="0"/>
            <a:ext cx="9142729" cy="448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0F12D-B614-7EB2-5E16-F4CD0DB2A5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8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 lIns="228600" rIns="182880" bIns="0" anchor="ctr" anchorCtr="0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593A0-1381-9E08-C43E-02227E369EC8}"/>
              </a:ext>
            </a:extLst>
          </p:cNvPr>
          <p:cNvSpPr/>
          <p:nvPr userDrawn="1"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840A56-6BA9-8FE9-4544-1F2426DC07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9542" y="923382"/>
            <a:ext cx="3911600" cy="2057400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MONTH DAY, YEAR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B8C1237-9E9A-A9B9-D997-F971E7E403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45">
            <a:extLst>
              <a:ext uri="{FF2B5EF4-FFF2-40B4-BE49-F238E27FC236}">
                <a16:creationId xmlns:a16="http://schemas.microsoft.com/office/drawing/2014/main" id="{F23F5504-504E-35E3-02E6-1E4869CD6A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864C7D51-4165-B55A-4253-6B2637C720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4286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45">
            <a:extLst>
              <a:ext uri="{FF2B5EF4-FFF2-40B4-BE49-F238E27FC236}">
                <a16:creationId xmlns:a16="http://schemas.microsoft.com/office/drawing/2014/main" id="{F0DE6988-954D-993F-40F1-7BB0D8A8E0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94286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BBA2D86-84B3-B15A-ACC9-771B8BA7791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18671" y="322952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9" name="Text Placeholder 45">
            <a:extLst>
              <a:ext uri="{FF2B5EF4-FFF2-40B4-BE49-F238E27FC236}">
                <a16:creationId xmlns:a16="http://schemas.microsoft.com/office/drawing/2014/main" id="{9F09511A-BF35-DDA5-9473-7AD4769E5B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18671" y="3533777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</p:spTree>
    <p:extLst>
      <p:ext uri="{BB962C8B-B14F-4D97-AF65-F5344CB8AC3E}">
        <p14:creationId xmlns:p14="http://schemas.microsoft.com/office/powerpoint/2010/main" val="38866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4 block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628" y="1657348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1138" y="1657349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92F8F-BB13-4522-9262-D3D4E3E358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962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9A5E982-F2D5-FC63-C9EC-95A25009EE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1138" y="3174781"/>
            <a:ext cx="3723118" cy="1426464"/>
          </a:xfrm>
          <a:solidFill>
            <a:schemeClr val="tx2"/>
          </a:solidFill>
        </p:spPr>
        <p:txBody>
          <a:bodyPr lIns="182880" tIns="182880" rIns="91440" bIns="91440" anchor="t" anchorCtr="0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Big idea/Topic</a:t>
            </a:r>
          </a:p>
        </p:txBody>
      </p:sp>
    </p:spTree>
    <p:extLst>
      <p:ext uri="{BB962C8B-B14F-4D97-AF65-F5344CB8AC3E}">
        <p14:creationId xmlns:p14="http://schemas.microsoft.com/office/powerpoint/2010/main" val="40088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3 colum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3711575"/>
            <a:ext cx="2679698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2949" y="3711575"/>
            <a:ext cx="2679695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D342F2D-DDFA-2AD9-2E71-9106C80229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9500" y="3711575"/>
            <a:ext cx="2679700" cy="993775"/>
          </a:xfrm>
          <a:noFill/>
        </p:spPr>
        <p:txBody>
          <a:bodyPr lIns="0" tIns="91440" rIns="45720" bIns="4572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117CC75-B838-68D6-2E0E-876246E59A7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7199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4614E93-F67D-FFB0-1593-0C05E96A4F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0295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F202DA5-E559-E016-1658-76A0FFD0A7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9500" y="1657349"/>
            <a:ext cx="2679700" cy="205422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A614F-1746-5E7E-6E40-C0C352E3B87C}"/>
              </a:ext>
            </a:extLst>
          </p:cNvPr>
          <p:cNvCxnSpPr/>
          <p:nvPr userDrawn="1"/>
        </p:nvCxnSpPr>
        <p:spPr>
          <a:xfrm>
            <a:off x="321992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24D771-DA9F-AFF7-8014-770E6875CD71}"/>
              </a:ext>
            </a:extLst>
          </p:cNvPr>
          <p:cNvCxnSpPr/>
          <p:nvPr userDrawn="1"/>
        </p:nvCxnSpPr>
        <p:spPr>
          <a:xfrm>
            <a:off x="6078494" y="1521151"/>
            <a:ext cx="0" cy="327304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DB185A-767C-30D3-5FC4-487AEE46B02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0" y="0"/>
            <a:ext cx="9144000" cy="5143500"/>
          </a:xfrm>
          <a:solidFill>
            <a:schemeClr val="tx1"/>
          </a:solidFill>
        </p:spPr>
        <p:txBody>
          <a:bodyPr lIns="0" tIns="137160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VIDEO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9493A-47CC-919A-B438-67612BC54B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 in all caps 28pt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</p:spTree>
    <p:extLst>
      <p:ext uri="{BB962C8B-B14F-4D97-AF65-F5344CB8AC3E}">
        <p14:creationId xmlns:p14="http://schemas.microsoft.com/office/powerpoint/2010/main" val="2250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AD80AF-1545-2888-DC5C-2ACBBB58F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586265" y="1304924"/>
            <a:ext cx="5971470" cy="2336662"/>
            <a:chOff x="4398" y="-378"/>
            <a:chExt cx="1104" cy="43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6CD385B-D85D-B64D-C7C5-0741D4FD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-378"/>
              <a:ext cx="1104" cy="432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565DEB9-167C-3795-A7E1-78040F365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8" y="-264"/>
              <a:ext cx="194" cy="168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8FE0E757-FE52-0454-B46D-2E78143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1" y="-60"/>
              <a:ext cx="28" cy="34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32BC4C-7669-EF14-BF72-E10264276B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26" y="-60"/>
              <a:ext cx="31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9CB1566-3B6F-D974-B99B-98362F89B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EB310-A2A0-95FF-5EA7-C095B7DE6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0" y="-60"/>
              <a:ext cx="7" cy="34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66B2319-5837-09EE-F1F7-D88A4F5475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5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3CE8EC-1722-1CDF-4233-5020330DE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E8FFFD1-62A4-349B-CC3F-92AB9CA1C9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8" y="-60"/>
              <a:ext cx="31" cy="34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E84AAD6-D7E3-BA42-F46F-C703A1E12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7E8A8B-0E42-BBAB-948B-135BA959A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" y="-60"/>
              <a:ext cx="18" cy="34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CB36C56-30D2-744F-C850-901ED90BE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60"/>
              <a:ext cx="31" cy="34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40A1785-166A-8C92-FEC2-E6E478BBF6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7" y="-60"/>
              <a:ext cx="23" cy="34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D14BA40-FA0A-AEE8-AAB4-A326F991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7" y="-60"/>
              <a:ext cx="31" cy="34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53EFE26-AADB-5300-83B9-45257C4CF1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6" y="-60"/>
              <a:ext cx="24" cy="34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9A2957D-AF01-C662-87B7-53C079509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" y="-60"/>
              <a:ext cx="31" cy="34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4F28FD7-5217-9241-6FC8-3E7395B836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13" y="-60"/>
              <a:ext cx="24" cy="34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9D481BF-CB2D-A7C3-4C4D-511365071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5" y="-60"/>
              <a:ext cx="30" cy="34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F294EDE-59D8-BED8-7D48-96D6C020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-60"/>
              <a:ext cx="24" cy="34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A351A76-FF7A-054E-DAC1-AE30A3924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-60"/>
              <a:ext cx="28" cy="34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5153723-E9C0-3E32-FDFC-B9C26DD0CF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5" y="-230"/>
              <a:ext cx="115" cy="132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173713A-E6BD-D8B0-6BA4-46555FEBE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-197"/>
              <a:ext cx="47" cy="99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B3DBC03-9BE5-866F-6785-87A56284F3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4" y="-197"/>
              <a:ext cx="94" cy="151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4CB488D-89A1-9496-B5EA-6DDDCE7C66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2" y="-197"/>
              <a:ext cx="90" cy="101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2B6D05-26D1-7D26-324D-082520DB6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" y="-198"/>
              <a:ext cx="78" cy="100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A7998B92-58EA-387E-5784-4DDD979F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8" y="-198"/>
              <a:ext cx="77" cy="100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6C46F5-2C31-BDC3-35E1-7087BBFFE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9" y="-197"/>
              <a:ext cx="81" cy="101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13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Argonne D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DEC59-F5CF-CEAA-802E-33C6505C4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900" t="26977" r="8429" b="1"/>
          <a:stretch/>
        </p:blipFill>
        <p:spPr>
          <a:xfrm>
            <a:off x="0" y="0"/>
            <a:ext cx="9142729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0802B6-4722-244C-B8A6-46B69A03D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C3EFED-6AB1-6CD2-BB88-649D0449AB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68" y="2217548"/>
            <a:ext cx="3025121" cy="77719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6EAD72-ACE3-58B2-05E0-199FBEA355E2}"/>
              </a:ext>
            </a:extLst>
          </p:cNvPr>
          <p:cNvGrpSpPr/>
          <p:nvPr userDrawn="1"/>
        </p:nvGrpSpPr>
        <p:grpSpPr>
          <a:xfrm>
            <a:off x="1107589" y="2179943"/>
            <a:ext cx="3176801" cy="852400"/>
            <a:chOff x="921159" y="2169231"/>
            <a:chExt cx="2098944" cy="563189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92F3FF0-EF03-9DDD-3A6F-6752ED1603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1033" y="2169231"/>
              <a:ext cx="459070" cy="397545"/>
            </a:xfrm>
            <a:custGeom>
              <a:avLst/>
              <a:gdLst>
                <a:gd name="T0" fmla="*/ 405 w 580"/>
                <a:gd name="T1" fmla="*/ 360 h 502"/>
                <a:gd name="T2" fmla="*/ 441 w 580"/>
                <a:gd name="T3" fmla="*/ 422 h 502"/>
                <a:gd name="T4" fmla="*/ 473 w 580"/>
                <a:gd name="T5" fmla="*/ 478 h 502"/>
                <a:gd name="T6" fmla="*/ 485 w 580"/>
                <a:gd name="T7" fmla="*/ 478 h 502"/>
                <a:gd name="T8" fmla="*/ 518 w 580"/>
                <a:gd name="T9" fmla="*/ 422 h 502"/>
                <a:gd name="T10" fmla="*/ 554 w 580"/>
                <a:gd name="T11" fmla="*/ 360 h 502"/>
                <a:gd name="T12" fmla="*/ 392 w 580"/>
                <a:gd name="T13" fmla="*/ 338 h 502"/>
                <a:gd name="T14" fmla="*/ 186 w 580"/>
                <a:gd name="T15" fmla="*/ 357 h 502"/>
                <a:gd name="T16" fmla="*/ 153 w 580"/>
                <a:gd name="T17" fmla="*/ 415 h 502"/>
                <a:gd name="T18" fmla="*/ 119 w 580"/>
                <a:gd name="T19" fmla="*/ 473 h 502"/>
                <a:gd name="T20" fmla="*/ 471 w 580"/>
                <a:gd name="T21" fmla="*/ 493 h 502"/>
                <a:gd name="T22" fmla="*/ 452 w 580"/>
                <a:gd name="T23" fmla="*/ 461 h 502"/>
                <a:gd name="T24" fmla="*/ 416 w 580"/>
                <a:gd name="T25" fmla="*/ 399 h 502"/>
                <a:gd name="T26" fmla="*/ 387 w 580"/>
                <a:gd name="T27" fmla="*/ 347 h 502"/>
                <a:gd name="T28" fmla="*/ 13 w 580"/>
                <a:gd name="T29" fmla="*/ 338 h 502"/>
                <a:gd name="T30" fmla="*/ 33 w 580"/>
                <a:gd name="T31" fmla="*/ 373 h 502"/>
                <a:gd name="T32" fmla="*/ 71 w 580"/>
                <a:gd name="T33" fmla="*/ 438 h 502"/>
                <a:gd name="T34" fmla="*/ 98 w 580"/>
                <a:gd name="T35" fmla="*/ 485 h 502"/>
                <a:gd name="T36" fmla="*/ 112 w 580"/>
                <a:gd name="T37" fmla="*/ 467 h 502"/>
                <a:gd name="T38" fmla="*/ 148 w 580"/>
                <a:gd name="T39" fmla="*/ 405 h 502"/>
                <a:gd name="T40" fmla="*/ 180 w 580"/>
                <a:gd name="T41" fmla="*/ 349 h 502"/>
                <a:gd name="T42" fmla="*/ 290 w 580"/>
                <a:gd name="T43" fmla="*/ 178 h 502"/>
                <a:gd name="T44" fmla="*/ 270 w 580"/>
                <a:gd name="T45" fmla="*/ 213 h 502"/>
                <a:gd name="T46" fmla="*/ 232 w 580"/>
                <a:gd name="T47" fmla="*/ 278 h 502"/>
                <a:gd name="T48" fmla="*/ 204 w 580"/>
                <a:gd name="T49" fmla="*/ 326 h 502"/>
                <a:gd name="T50" fmla="*/ 370 w 580"/>
                <a:gd name="T51" fmla="*/ 319 h 502"/>
                <a:gd name="T52" fmla="*/ 338 w 580"/>
                <a:gd name="T53" fmla="*/ 262 h 502"/>
                <a:gd name="T54" fmla="*/ 302 w 580"/>
                <a:gd name="T55" fmla="*/ 200 h 502"/>
                <a:gd name="T56" fmla="*/ 384 w 580"/>
                <a:gd name="T57" fmla="*/ 14 h 502"/>
                <a:gd name="T58" fmla="*/ 366 w 580"/>
                <a:gd name="T59" fmla="*/ 47 h 502"/>
                <a:gd name="T60" fmla="*/ 330 w 580"/>
                <a:gd name="T61" fmla="*/ 109 h 502"/>
                <a:gd name="T62" fmla="*/ 300 w 580"/>
                <a:gd name="T63" fmla="*/ 160 h 502"/>
                <a:gd name="T64" fmla="*/ 301 w 580"/>
                <a:gd name="T65" fmla="*/ 178 h 502"/>
                <a:gd name="T66" fmla="*/ 331 w 580"/>
                <a:gd name="T67" fmla="*/ 232 h 502"/>
                <a:gd name="T68" fmla="*/ 369 w 580"/>
                <a:gd name="T69" fmla="*/ 296 h 502"/>
                <a:gd name="T70" fmla="*/ 387 w 580"/>
                <a:gd name="T71" fmla="*/ 329 h 502"/>
                <a:gd name="T72" fmla="*/ 554 w 580"/>
                <a:gd name="T73" fmla="*/ 307 h 502"/>
                <a:gd name="T74" fmla="*/ 510 w 580"/>
                <a:gd name="T75" fmla="*/ 231 h 502"/>
                <a:gd name="T76" fmla="*/ 454 w 580"/>
                <a:gd name="T77" fmla="*/ 135 h 502"/>
                <a:gd name="T78" fmla="*/ 406 w 580"/>
                <a:gd name="T79" fmla="*/ 52 h 502"/>
                <a:gd name="T80" fmla="*/ 384 w 580"/>
                <a:gd name="T81" fmla="*/ 14 h 502"/>
                <a:gd name="T82" fmla="*/ 182 w 580"/>
                <a:gd name="T83" fmla="*/ 36 h 502"/>
                <a:gd name="T84" fmla="*/ 138 w 580"/>
                <a:gd name="T85" fmla="*/ 112 h 502"/>
                <a:gd name="T86" fmla="*/ 83 w 580"/>
                <a:gd name="T87" fmla="*/ 208 h 502"/>
                <a:gd name="T88" fmla="*/ 35 w 580"/>
                <a:gd name="T89" fmla="*/ 291 h 502"/>
                <a:gd name="T90" fmla="*/ 13 w 580"/>
                <a:gd name="T91" fmla="*/ 329 h 502"/>
                <a:gd name="T92" fmla="*/ 203 w 580"/>
                <a:gd name="T93" fmla="*/ 310 h 502"/>
                <a:gd name="T94" fmla="*/ 239 w 580"/>
                <a:gd name="T95" fmla="*/ 249 h 502"/>
                <a:gd name="T96" fmla="*/ 273 w 580"/>
                <a:gd name="T97" fmla="*/ 188 h 502"/>
                <a:gd name="T98" fmla="*/ 283 w 580"/>
                <a:gd name="T99" fmla="*/ 167 h 502"/>
                <a:gd name="T100" fmla="*/ 259 w 580"/>
                <a:gd name="T101" fmla="*/ 124 h 502"/>
                <a:gd name="T102" fmla="*/ 222 w 580"/>
                <a:gd name="T103" fmla="*/ 61 h 502"/>
                <a:gd name="T104" fmla="*/ 196 w 580"/>
                <a:gd name="T105" fmla="*/ 17 h 502"/>
                <a:gd name="T106" fmla="*/ 209 w 580"/>
                <a:gd name="T107" fmla="*/ 20 h 502"/>
                <a:gd name="T108" fmla="*/ 242 w 580"/>
                <a:gd name="T109" fmla="*/ 77 h 502"/>
                <a:gd name="T110" fmla="*/ 277 w 580"/>
                <a:gd name="T111" fmla="*/ 138 h 502"/>
                <a:gd name="T112" fmla="*/ 292 w 580"/>
                <a:gd name="T113" fmla="*/ 157 h 502"/>
                <a:gd name="T114" fmla="*/ 319 w 580"/>
                <a:gd name="T115" fmla="*/ 110 h 502"/>
                <a:gd name="T116" fmla="*/ 356 w 580"/>
                <a:gd name="T117" fmla="*/ 44 h 502"/>
                <a:gd name="T118" fmla="*/ 376 w 580"/>
                <a:gd name="T119" fmla="*/ 9 h 502"/>
                <a:gd name="T120" fmla="*/ 580 w 580"/>
                <a:gd name="T121" fmla="*/ 334 h 502"/>
                <a:gd name="T122" fmla="*/ 192 w 580"/>
                <a:gd name="T123" fmla="*/ 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0" h="502">
                  <a:moveTo>
                    <a:pt x="392" y="338"/>
                  </a:moveTo>
                  <a:lnTo>
                    <a:pt x="394" y="342"/>
                  </a:lnTo>
                  <a:lnTo>
                    <a:pt x="399" y="349"/>
                  </a:lnTo>
                  <a:lnTo>
                    <a:pt x="405" y="360"/>
                  </a:lnTo>
                  <a:lnTo>
                    <a:pt x="413" y="373"/>
                  </a:lnTo>
                  <a:lnTo>
                    <a:pt x="421" y="389"/>
                  </a:lnTo>
                  <a:lnTo>
                    <a:pt x="431" y="405"/>
                  </a:lnTo>
                  <a:lnTo>
                    <a:pt x="441" y="422"/>
                  </a:lnTo>
                  <a:lnTo>
                    <a:pt x="450" y="438"/>
                  </a:lnTo>
                  <a:lnTo>
                    <a:pt x="459" y="453"/>
                  </a:lnTo>
                  <a:lnTo>
                    <a:pt x="467" y="467"/>
                  </a:lnTo>
                  <a:lnTo>
                    <a:pt x="473" y="478"/>
                  </a:lnTo>
                  <a:lnTo>
                    <a:pt x="477" y="485"/>
                  </a:lnTo>
                  <a:lnTo>
                    <a:pt x="479" y="488"/>
                  </a:lnTo>
                  <a:lnTo>
                    <a:pt x="481" y="485"/>
                  </a:lnTo>
                  <a:lnTo>
                    <a:pt x="485" y="478"/>
                  </a:lnTo>
                  <a:lnTo>
                    <a:pt x="491" y="467"/>
                  </a:lnTo>
                  <a:lnTo>
                    <a:pt x="500" y="453"/>
                  </a:lnTo>
                  <a:lnTo>
                    <a:pt x="509" y="438"/>
                  </a:lnTo>
                  <a:lnTo>
                    <a:pt x="518" y="422"/>
                  </a:lnTo>
                  <a:lnTo>
                    <a:pt x="528" y="405"/>
                  </a:lnTo>
                  <a:lnTo>
                    <a:pt x="538" y="389"/>
                  </a:lnTo>
                  <a:lnTo>
                    <a:pt x="546" y="373"/>
                  </a:lnTo>
                  <a:lnTo>
                    <a:pt x="554" y="360"/>
                  </a:lnTo>
                  <a:lnTo>
                    <a:pt x="560" y="349"/>
                  </a:lnTo>
                  <a:lnTo>
                    <a:pt x="565" y="342"/>
                  </a:lnTo>
                  <a:lnTo>
                    <a:pt x="567" y="338"/>
                  </a:lnTo>
                  <a:lnTo>
                    <a:pt x="392" y="338"/>
                  </a:lnTo>
                  <a:close/>
                  <a:moveTo>
                    <a:pt x="197" y="338"/>
                  </a:moveTo>
                  <a:lnTo>
                    <a:pt x="196" y="341"/>
                  </a:lnTo>
                  <a:lnTo>
                    <a:pt x="192" y="347"/>
                  </a:lnTo>
                  <a:lnTo>
                    <a:pt x="186" y="357"/>
                  </a:lnTo>
                  <a:lnTo>
                    <a:pt x="179" y="369"/>
                  </a:lnTo>
                  <a:lnTo>
                    <a:pt x="171" y="383"/>
                  </a:lnTo>
                  <a:lnTo>
                    <a:pt x="162" y="399"/>
                  </a:lnTo>
                  <a:lnTo>
                    <a:pt x="153" y="415"/>
                  </a:lnTo>
                  <a:lnTo>
                    <a:pt x="144" y="431"/>
                  </a:lnTo>
                  <a:lnTo>
                    <a:pt x="135" y="446"/>
                  </a:lnTo>
                  <a:lnTo>
                    <a:pt x="126" y="461"/>
                  </a:lnTo>
                  <a:lnTo>
                    <a:pt x="119" y="473"/>
                  </a:lnTo>
                  <a:lnTo>
                    <a:pt x="114" y="483"/>
                  </a:lnTo>
                  <a:lnTo>
                    <a:pt x="110" y="490"/>
                  </a:lnTo>
                  <a:lnTo>
                    <a:pt x="108" y="493"/>
                  </a:lnTo>
                  <a:lnTo>
                    <a:pt x="471" y="493"/>
                  </a:lnTo>
                  <a:lnTo>
                    <a:pt x="469" y="490"/>
                  </a:lnTo>
                  <a:lnTo>
                    <a:pt x="465" y="483"/>
                  </a:lnTo>
                  <a:lnTo>
                    <a:pt x="460" y="473"/>
                  </a:lnTo>
                  <a:lnTo>
                    <a:pt x="452" y="461"/>
                  </a:lnTo>
                  <a:lnTo>
                    <a:pt x="444" y="446"/>
                  </a:lnTo>
                  <a:lnTo>
                    <a:pt x="435" y="431"/>
                  </a:lnTo>
                  <a:lnTo>
                    <a:pt x="426" y="415"/>
                  </a:lnTo>
                  <a:lnTo>
                    <a:pt x="416" y="399"/>
                  </a:lnTo>
                  <a:lnTo>
                    <a:pt x="408" y="383"/>
                  </a:lnTo>
                  <a:lnTo>
                    <a:pt x="399" y="369"/>
                  </a:lnTo>
                  <a:lnTo>
                    <a:pt x="392" y="357"/>
                  </a:lnTo>
                  <a:lnTo>
                    <a:pt x="387" y="347"/>
                  </a:lnTo>
                  <a:lnTo>
                    <a:pt x="383" y="341"/>
                  </a:lnTo>
                  <a:lnTo>
                    <a:pt x="382" y="338"/>
                  </a:lnTo>
                  <a:lnTo>
                    <a:pt x="197" y="338"/>
                  </a:lnTo>
                  <a:close/>
                  <a:moveTo>
                    <a:pt x="13" y="338"/>
                  </a:moveTo>
                  <a:lnTo>
                    <a:pt x="15" y="342"/>
                  </a:lnTo>
                  <a:lnTo>
                    <a:pt x="19" y="349"/>
                  </a:lnTo>
                  <a:lnTo>
                    <a:pt x="25" y="359"/>
                  </a:lnTo>
                  <a:lnTo>
                    <a:pt x="33" y="373"/>
                  </a:lnTo>
                  <a:lnTo>
                    <a:pt x="42" y="388"/>
                  </a:lnTo>
                  <a:lnTo>
                    <a:pt x="51" y="405"/>
                  </a:lnTo>
                  <a:lnTo>
                    <a:pt x="61" y="421"/>
                  </a:lnTo>
                  <a:lnTo>
                    <a:pt x="71" y="438"/>
                  </a:lnTo>
                  <a:lnTo>
                    <a:pt x="80" y="453"/>
                  </a:lnTo>
                  <a:lnTo>
                    <a:pt x="87" y="467"/>
                  </a:lnTo>
                  <a:lnTo>
                    <a:pt x="94" y="478"/>
                  </a:lnTo>
                  <a:lnTo>
                    <a:pt x="98" y="485"/>
                  </a:lnTo>
                  <a:lnTo>
                    <a:pt x="100" y="488"/>
                  </a:lnTo>
                  <a:lnTo>
                    <a:pt x="102" y="485"/>
                  </a:lnTo>
                  <a:lnTo>
                    <a:pt x="106" y="478"/>
                  </a:lnTo>
                  <a:lnTo>
                    <a:pt x="112" y="467"/>
                  </a:lnTo>
                  <a:lnTo>
                    <a:pt x="120" y="453"/>
                  </a:lnTo>
                  <a:lnTo>
                    <a:pt x="129" y="438"/>
                  </a:lnTo>
                  <a:lnTo>
                    <a:pt x="138" y="422"/>
                  </a:lnTo>
                  <a:lnTo>
                    <a:pt x="148" y="405"/>
                  </a:lnTo>
                  <a:lnTo>
                    <a:pt x="157" y="389"/>
                  </a:lnTo>
                  <a:lnTo>
                    <a:pt x="166" y="373"/>
                  </a:lnTo>
                  <a:lnTo>
                    <a:pt x="174" y="360"/>
                  </a:lnTo>
                  <a:lnTo>
                    <a:pt x="180" y="349"/>
                  </a:lnTo>
                  <a:lnTo>
                    <a:pt x="184" y="342"/>
                  </a:lnTo>
                  <a:lnTo>
                    <a:pt x="186" y="338"/>
                  </a:lnTo>
                  <a:lnTo>
                    <a:pt x="13" y="338"/>
                  </a:lnTo>
                  <a:close/>
                  <a:moveTo>
                    <a:pt x="290" y="178"/>
                  </a:moveTo>
                  <a:lnTo>
                    <a:pt x="288" y="182"/>
                  </a:lnTo>
                  <a:lnTo>
                    <a:pt x="284" y="189"/>
                  </a:lnTo>
                  <a:lnTo>
                    <a:pt x="277" y="200"/>
                  </a:lnTo>
                  <a:lnTo>
                    <a:pt x="270" y="213"/>
                  </a:lnTo>
                  <a:lnTo>
                    <a:pt x="261" y="229"/>
                  </a:lnTo>
                  <a:lnTo>
                    <a:pt x="251" y="245"/>
                  </a:lnTo>
                  <a:lnTo>
                    <a:pt x="242" y="262"/>
                  </a:lnTo>
                  <a:lnTo>
                    <a:pt x="232" y="278"/>
                  </a:lnTo>
                  <a:lnTo>
                    <a:pt x="224" y="293"/>
                  </a:lnTo>
                  <a:lnTo>
                    <a:pt x="215" y="308"/>
                  </a:lnTo>
                  <a:lnTo>
                    <a:pt x="209" y="319"/>
                  </a:lnTo>
                  <a:lnTo>
                    <a:pt x="204" y="326"/>
                  </a:lnTo>
                  <a:lnTo>
                    <a:pt x="202" y="329"/>
                  </a:lnTo>
                  <a:lnTo>
                    <a:pt x="376" y="329"/>
                  </a:lnTo>
                  <a:lnTo>
                    <a:pt x="375" y="326"/>
                  </a:lnTo>
                  <a:lnTo>
                    <a:pt x="370" y="319"/>
                  </a:lnTo>
                  <a:lnTo>
                    <a:pt x="364" y="308"/>
                  </a:lnTo>
                  <a:lnTo>
                    <a:pt x="356" y="293"/>
                  </a:lnTo>
                  <a:lnTo>
                    <a:pt x="347" y="278"/>
                  </a:lnTo>
                  <a:lnTo>
                    <a:pt x="338" y="262"/>
                  </a:lnTo>
                  <a:lnTo>
                    <a:pt x="328" y="245"/>
                  </a:lnTo>
                  <a:lnTo>
                    <a:pt x="319" y="229"/>
                  </a:lnTo>
                  <a:lnTo>
                    <a:pt x="310" y="213"/>
                  </a:lnTo>
                  <a:lnTo>
                    <a:pt x="302" y="200"/>
                  </a:lnTo>
                  <a:lnTo>
                    <a:pt x="296" y="189"/>
                  </a:lnTo>
                  <a:lnTo>
                    <a:pt x="292" y="182"/>
                  </a:lnTo>
                  <a:lnTo>
                    <a:pt x="290" y="178"/>
                  </a:lnTo>
                  <a:close/>
                  <a:moveTo>
                    <a:pt x="384" y="14"/>
                  </a:moveTo>
                  <a:lnTo>
                    <a:pt x="383" y="17"/>
                  </a:lnTo>
                  <a:lnTo>
                    <a:pt x="379" y="23"/>
                  </a:lnTo>
                  <a:lnTo>
                    <a:pt x="373" y="33"/>
                  </a:lnTo>
                  <a:lnTo>
                    <a:pt x="366" y="47"/>
                  </a:lnTo>
                  <a:lnTo>
                    <a:pt x="358" y="61"/>
                  </a:lnTo>
                  <a:lnTo>
                    <a:pt x="349" y="77"/>
                  </a:lnTo>
                  <a:lnTo>
                    <a:pt x="339" y="93"/>
                  </a:lnTo>
                  <a:lnTo>
                    <a:pt x="330" y="109"/>
                  </a:lnTo>
                  <a:lnTo>
                    <a:pt x="321" y="124"/>
                  </a:lnTo>
                  <a:lnTo>
                    <a:pt x="313" y="139"/>
                  </a:lnTo>
                  <a:lnTo>
                    <a:pt x="306" y="151"/>
                  </a:lnTo>
                  <a:lnTo>
                    <a:pt x="300" y="160"/>
                  </a:lnTo>
                  <a:lnTo>
                    <a:pt x="297" y="167"/>
                  </a:lnTo>
                  <a:lnTo>
                    <a:pt x="295" y="169"/>
                  </a:lnTo>
                  <a:lnTo>
                    <a:pt x="297" y="172"/>
                  </a:lnTo>
                  <a:lnTo>
                    <a:pt x="301" y="178"/>
                  </a:lnTo>
                  <a:lnTo>
                    <a:pt x="306" y="188"/>
                  </a:lnTo>
                  <a:lnTo>
                    <a:pt x="314" y="201"/>
                  </a:lnTo>
                  <a:lnTo>
                    <a:pt x="322" y="216"/>
                  </a:lnTo>
                  <a:lnTo>
                    <a:pt x="331" y="232"/>
                  </a:lnTo>
                  <a:lnTo>
                    <a:pt x="341" y="249"/>
                  </a:lnTo>
                  <a:lnTo>
                    <a:pt x="351" y="265"/>
                  </a:lnTo>
                  <a:lnTo>
                    <a:pt x="360" y="282"/>
                  </a:lnTo>
                  <a:lnTo>
                    <a:pt x="369" y="296"/>
                  </a:lnTo>
                  <a:lnTo>
                    <a:pt x="376" y="310"/>
                  </a:lnTo>
                  <a:lnTo>
                    <a:pt x="382" y="320"/>
                  </a:lnTo>
                  <a:lnTo>
                    <a:pt x="386" y="327"/>
                  </a:lnTo>
                  <a:lnTo>
                    <a:pt x="387" y="329"/>
                  </a:lnTo>
                  <a:lnTo>
                    <a:pt x="567" y="329"/>
                  </a:lnTo>
                  <a:lnTo>
                    <a:pt x="565" y="326"/>
                  </a:lnTo>
                  <a:lnTo>
                    <a:pt x="560" y="319"/>
                  </a:lnTo>
                  <a:lnTo>
                    <a:pt x="554" y="307"/>
                  </a:lnTo>
                  <a:lnTo>
                    <a:pt x="545" y="291"/>
                  </a:lnTo>
                  <a:lnTo>
                    <a:pt x="535" y="273"/>
                  </a:lnTo>
                  <a:lnTo>
                    <a:pt x="523" y="253"/>
                  </a:lnTo>
                  <a:lnTo>
                    <a:pt x="510" y="231"/>
                  </a:lnTo>
                  <a:lnTo>
                    <a:pt x="496" y="208"/>
                  </a:lnTo>
                  <a:lnTo>
                    <a:pt x="482" y="184"/>
                  </a:lnTo>
                  <a:lnTo>
                    <a:pt x="468" y="159"/>
                  </a:lnTo>
                  <a:lnTo>
                    <a:pt x="454" y="135"/>
                  </a:lnTo>
                  <a:lnTo>
                    <a:pt x="441" y="112"/>
                  </a:lnTo>
                  <a:lnTo>
                    <a:pt x="428" y="90"/>
                  </a:lnTo>
                  <a:lnTo>
                    <a:pt x="416" y="70"/>
                  </a:lnTo>
                  <a:lnTo>
                    <a:pt x="406" y="52"/>
                  </a:lnTo>
                  <a:lnTo>
                    <a:pt x="397" y="36"/>
                  </a:lnTo>
                  <a:lnTo>
                    <a:pt x="391" y="24"/>
                  </a:lnTo>
                  <a:lnTo>
                    <a:pt x="386" y="17"/>
                  </a:lnTo>
                  <a:lnTo>
                    <a:pt x="384" y="14"/>
                  </a:lnTo>
                  <a:close/>
                  <a:moveTo>
                    <a:pt x="194" y="14"/>
                  </a:moveTo>
                  <a:lnTo>
                    <a:pt x="193" y="17"/>
                  </a:lnTo>
                  <a:lnTo>
                    <a:pt x="188" y="24"/>
                  </a:lnTo>
                  <a:lnTo>
                    <a:pt x="182" y="36"/>
                  </a:lnTo>
                  <a:lnTo>
                    <a:pt x="173" y="52"/>
                  </a:lnTo>
                  <a:lnTo>
                    <a:pt x="163" y="70"/>
                  </a:lnTo>
                  <a:lnTo>
                    <a:pt x="151" y="90"/>
                  </a:lnTo>
                  <a:lnTo>
                    <a:pt x="138" y="112"/>
                  </a:lnTo>
                  <a:lnTo>
                    <a:pt x="125" y="135"/>
                  </a:lnTo>
                  <a:lnTo>
                    <a:pt x="111" y="159"/>
                  </a:lnTo>
                  <a:lnTo>
                    <a:pt x="97" y="184"/>
                  </a:lnTo>
                  <a:lnTo>
                    <a:pt x="83" y="208"/>
                  </a:lnTo>
                  <a:lnTo>
                    <a:pt x="69" y="231"/>
                  </a:lnTo>
                  <a:lnTo>
                    <a:pt x="57" y="253"/>
                  </a:lnTo>
                  <a:lnTo>
                    <a:pt x="45" y="273"/>
                  </a:lnTo>
                  <a:lnTo>
                    <a:pt x="35" y="291"/>
                  </a:lnTo>
                  <a:lnTo>
                    <a:pt x="26" y="307"/>
                  </a:lnTo>
                  <a:lnTo>
                    <a:pt x="19" y="319"/>
                  </a:lnTo>
                  <a:lnTo>
                    <a:pt x="15" y="326"/>
                  </a:lnTo>
                  <a:lnTo>
                    <a:pt x="13" y="329"/>
                  </a:lnTo>
                  <a:lnTo>
                    <a:pt x="192" y="329"/>
                  </a:lnTo>
                  <a:lnTo>
                    <a:pt x="193" y="327"/>
                  </a:lnTo>
                  <a:lnTo>
                    <a:pt x="197" y="320"/>
                  </a:lnTo>
                  <a:lnTo>
                    <a:pt x="203" y="310"/>
                  </a:lnTo>
                  <a:lnTo>
                    <a:pt x="210" y="296"/>
                  </a:lnTo>
                  <a:lnTo>
                    <a:pt x="219" y="282"/>
                  </a:lnTo>
                  <a:lnTo>
                    <a:pt x="229" y="265"/>
                  </a:lnTo>
                  <a:lnTo>
                    <a:pt x="239" y="249"/>
                  </a:lnTo>
                  <a:lnTo>
                    <a:pt x="248" y="232"/>
                  </a:lnTo>
                  <a:lnTo>
                    <a:pt x="258" y="216"/>
                  </a:lnTo>
                  <a:lnTo>
                    <a:pt x="266" y="201"/>
                  </a:lnTo>
                  <a:lnTo>
                    <a:pt x="273" y="188"/>
                  </a:lnTo>
                  <a:lnTo>
                    <a:pt x="279" y="178"/>
                  </a:lnTo>
                  <a:lnTo>
                    <a:pt x="283" y="172"/>
                  </a:lnTo>
                  <a:lnTo>
                    <a:pt x="285" y="169"/>
                  </a:lnTo>
                  <a:lnTo>
                    <a:pt x="283" y="167"/>
                  </a:lnTo>
                  <a:lnTo>
                    <a:pt x="280" y="160"/>
                  </a:lnTo>
                  <a:lnTo>
                    <a:pt x="274" y="151"/>
                  </a:lnTo>
                  <a:lnTo>
                    <a:pt x="267" y="139"/>
                  </a:lnTo>
                  <a:lnTo>
                    <a:pt x="259" y="124"/>
                  </a:lnTo>
                  <a:lnTo>
                    <a:pt x="250" y="109"/>
                  </a:lnTo>
                  <a:lnTo>
                    <a:pt x="241" y="93"/>
                  </a:lnTo>
                  <a:lnTo>
                    <a:pt x="231" y="77"/>
                  </a:lnTo>
                  <a:lnTo>
                    <a:pt x="222" y="61"/>
                  </a:lnTo>
                  <a:lnTo>
                    <a:pt x="213" y="47"/>
                  </a:lnTo>
                  <a:lnTo>
                    <a:pt x="206" y="33"/>
                  </a:lnTo>
                  <a:lnTo>
                    <a:pt x="200" y="23"/>
                  </a:lnTo>
                  <a:lnTo>
                    <a:pt x="196" y="17"/>
                  </a:lnTo>
                  <a:lnTo>
                    <a:pt x="194" y="14"/>
                  </a:lnTo>
                  <a:close/>
                  <a:moveTo>
                    <a:pt x="202" y="9"/>
                  </a:moveTo>
                  <a:lnTo>
                    <a:pt x="204" y="12"/>
                  </a:lnTo>
                  <a:lnTo>
                    <a:pt x="209" y="20"/>
                  </a:lnTo>
                  <a:lnTo>
                    <a:pt x="215" y="30"/>
                  </a:lnTo>
                  <a:lnTo>
                    <a:pt x="224" y="44"/>
                  </a:lnTo>
                  <a:lnTo>
                    <a:pt x="232" y="60"/>
                  </a:lnTo>
                  <a:lnTo>
                    <a:pt x="242" y="77"/>
                  </a:lnTo>
                  <a:lnTo>
                    <a:pt x="251" y="93"/>
                  </a:lnTo>
                  <a:lnTo>
                    <a:pt x="261" y="110"/>
                  </a:lnTo>
                  <a:lnTo>
                    <a:pt x="270" y="125"/>
                  </a:lnTo>
                  <a:lnTo>
                    <a:pt x="277" y="138"/>
                  </a:lnTo>
                  <a:lnTo>
                    <a:pt x="284" y="149"/>
                  </a:lnTo>
                  <a:lnTo>
                    <a:pt x="288" y="157"/>
                  </a:lnTo>
                  <a:lnTo>
                    <a:pt x="290" y="160"/>
                  </a:lnTo>
                  <a:lnTo>
                    <a:pt x="292" y="157"/>
                  </a:lnTo>
                  <a:lnTo>
                    <a:pt x="296" y="149"/>
                  </a:lnTo>
                  <a:lnTo>
                    <a:pt x="302" y="138"/>
                  </a:lnTo>
                  <a:lnTo>
                    <a:pt x="310" y="125"/>
                  </a:lnTo>
                  <a:lnTo>
                    <a:pt x="319" y="110"/>
                  </a:lnTo>
                  <a:lnTo>
                    <a:pt x="328" y="93"/>
                  </a:lnTo>
                  <a:lnTo>
                    <a:pt x="338" y="77"/>
                  </a:lnTo>
                  <a:lnTo>
                    <a:pt x="347" y="60"/>
                  </a:lnTo>
                  <a:lnTo>
                    <a:pt x="356" y="44"/>
                  </a:lnTo>
                  <a:lnTo>
                    <a:pt x="364" y="30"/>
                  </a:lnTo>
                  <a:lnTo>
                    <a:pt x="370" y="20"/>
                  </a:lnTo>
                  <a:lnTo>
                    <a:pt x="375" y="12"/>
                  </a:lnTo>
                  <a:lnTo>
                    <a:pt x="376" y="9"/>
                  </a:lnTo>
                  <a:lnTo>
                    <a:pt x="202" y="9"/>
                  </a:lnTo>
                  <a:close/>
                  <a:moveTo>
                    <a:pt x="192" y="0"/>
                  </a:moveTo>
                  <a:lnTo>
                    <a:pt x="387" y="0"/>
                  </a:lnTo>
                  <a:lnTo>
                    <a:pt x="580" y="334"/>
                  </a:lnTo>
                  <a:lnTo>
                    <a:pt x="482" y="502"/>
                  </a:lnTo>
                  <a:lnTo>
                    <a:pt x="97" y="502"/>
                  </a:lnTo>
                  <a:lnTo>
                    <a:pt x="0" y="334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A9B6C0B-D8E0-FBEC-188A-90B324FB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7932" y="2651964"/>
              <a:ext cx="66258" cy="80456"/>
            </a:xfrm>
            <a:custGeom>
              <a:avLst/>
              <a:gdLst>
                <a:gd name="T0" fmla="*/ 0 w 84"/>
                <a:gd name="T1" fmla="*/ 0 h 101"/>
                <a:gd name="T2" fmla="*/ 25 w 84"/>
                <a:gd name="T3" fmla="*/ 0 h 101"/>
                <a:gd name="T4" fmla="*/ 53 w 84"/>
                <a:gd name="T5" fmla="*/ 48 h 101"/>
                <a:gd name="T6" fmla="*/ 66 w 84"/>
                <a:gd name="T7" fmla="*/ 72 h 101"/>
                <a:gd name="T8" fmla="*/ 66 w 84"/>
                <a:gd name="T9" fmla="*/ 60 h 101"/>
                <a:gd name="T10" fmla="*/ 65 w 84"/>
                <a:gd name="T11" fmla="*/ 45 h 101"/>
                <a:gd name="T12" fmla="*/ 65 w 84"/>
                <a:gd name="T13" fmla="*/ 32 h 101"/>
                <a:gd name="T14" fmla="*/ 65 w 84"/>
                <a:gd name="T15" fmla="*/ 0 h 101"/>
                <a:gd name="T16" fmla="*/ 84 w 84"/>
                <a:gd name="T17" fmla="*/ 0 h 101"/>
                <a:gd name="T18" fmla="*/ 84 w 84"/>
                <a:gd name="T19" fmla="*/ 101 h 101"/>
                <a:gd name="T20" fmla="*/ 58 w 84"/>
                <a:gd name="T21" fmla="*/ 101 h 101"/>
                <a:gd name="T22" fmla="*/ 29 w 84"/>
                <a:gd name="T23" fmla="*/ 50 h 101"/>
                <a:gd name="T24" fmla="*/ 23 w 84"/>
                <a:gd name="T25" fmla="*/ 39 h 101"/>
                <a:gd name="T26" fmla="*/ 18 w 84"/>
                <a:gd name="T27" fmla="*/ 28 h 101"/>
                <a:gd name="T28" fmla="*/ 18 w 84"/>
                <a:gd name="T29" fmla="*/ 39 h 101"/>
                <a:gd name="T30" fmla="*/ 19 w 84"/>
                <a:gd name="T31" fmla="*/ 52 h 101"/>
                <a:gd name="T32" fmla="*/ 19 w 84"/>
                <a:gd name="T33" fmla="*/ 65 h 101"/>
                <a:gd name="T34" fmla="*/ 19 w 84"/>
                <a:gd name="T35" fmla="*/ 101 h 101"/>
                <a:gd name="T36" fmla="*/ 0 w 84"/>
                <a:gd name="T37" fmla="*/ 101 h 101"/>
                <a:gd name="T38" fmla="*/ 0 w 84"/>
                <a:gd name="T3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6" y="72"/>
                  </a:lnTo>
                  <a:lnTo>
                    <a:pt x="66" y="60"/>
                  </a:lnTo>
                  <a:lnTo>
                    <a:pt x="65" y="45"/>
                  </a:lnTo>
                  <a:lnTo>
                    <a:pt x="65" y="32"/>
                  </a:lnTo>
                  <a:lnTo>
                    <a:pt x="65" y="0"/>
                  </a:lnTo>
                  <a:lnTo>
                    <a:pt x="84" y="0"/>
                  </a:lnTo>
                  <a:lnTo>
                    <a:pt x="84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23" y="39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D34245F-91F6-675D-0161-975607FB4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80754" y="2651964"/>
              <a:ext cx="73357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49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6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6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B80F258-676D-38DD-F768-1F7009400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8843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6 w 71"/>
                <a:gd name="T7" fmla="*/ 17 h 101"/>
                <a:gd name="T8" fmla="*/ 46 w 71"/>
                <a:gd name="T9" fmla="*/ 101 h 101"/>
                <a:gd name="T10" fmla="*/ 26 w 71"/>
                <a:gd name="T11" fmla="*/ 101 h 101"/>
                <a:gd name="T12" fmla="*/ 26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6" y="17"/>
                  </a:lnTo>
                  <a:lnTo>
                    <a:pt x="46" y="101"/>
                  </a:lnTo>
                  <a:lnTo>
                    <a:pt x="26" y="101"/>
                  </a:lnTo>
                  <a:lnTo>
                    <a:pt x="26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93FB4BC-8E86-BF21-E7DB-50A6AD93E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2200" y="2651964"/>
              <a:ext cx="16564" cy="80456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558D9F5-8DA3-2C55-EF2C-4E3C8B9372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67695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1 w 94"/>
                <a:gd name="T11" fmla="*/ 51 h 104"/>
                <a:gd name="T12" fmla="*/ 22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5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9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2 w 94"/>
                <a:gd name="T43" fmla="*/ 1 h 104"/>
                <a:gd name="T44" fmla="*/ 73 w 94"/>
                <a:gd name="T45" fmla="*/ 5 h 104"/>
                <a:gd name="T46" fmla="*/ 82 w 94"/>
                <a:gd name="T47" fmla="*/ 12 h 104"/>
                <a:gd name="T48" fmla="*/ 89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3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9 w 94"/>
                <a:gd name="T63" fmla="*/ 102 h 104"/>
                <a:gd name="T64" fmla="*/ 46 w 94"/>
                <a:gd name="T65" fmla="*/ 104 h 104"/>
                <a:gd name="T66" fmla="*/ 32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5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76A1F83F-2FA7-029D-A639-6622C6438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616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5 w 83"/>
                <a:gd name="T3" fmla="*/ 0 h 101"/>
                <a:gd name="T4" fmla="*/ 53 w 83"/>
                <a:gd name="T5" fmla="*/ 48 h 101"/>
                <a:gd name="T6" fmla="*/ 65 w 83"/>
                <a:gd name="T7" fmla="*/ 72 h 101"/>
                <a:gd name="T8" fmla="*/ 65 w 83"/>
                <a:gd name="T9" fmla="*/ 60 h 101"/>
                <a:gd name="T10" fmla="*/ 64 w 83"/>
                <a:gd name="T11" fmla="*/ 45 h 101"/>
                <a:gd name="T12" fmla="*/ 64 w 83"/>
                <a:gd name="T13" fmla="*/ 32 h 101"/>
                <a:gd name="T14" fmla="*/ 64 w 83"/>
                <a:gd name="T15" fmla="*/ 0 h 101"/>
                <a:gd name="T16" fmla="*/ 83 w 83"/>
                <a:gd name="T17" fmla="*/ 0 h 101"/>
                <a:gd name="T18" fmla="*/ 83 w 83"/>
                <a:gd name="T19" fmla="*/ 101 h 101"/>
                <a:gd name="T20" fmla="*/ 58 w 83"/>
                <a:gd name="T21" fmla="*/ 101 h 101"/>
                <a:gd name="T22" fmla="*/ 29 w 83"/>
                <a:gd name="T23" fmla="*/ 50 h 101"/>
                <a:gd name="T24" fmla="*/ 18 w 83"/>
                <a:gd name="T25" fmla="*/ 28 h 101"/>
                <a:gd name="T26" fmla="*/ 18 w 83"/>
                <a:gd name="T27" fmla="*/ 39 h 101"/>
                <a:gd name="T28" fmla="*/ 19 w 83"/>
                <a:gd name="T29" fmla="*/ 52 h 101"/>
                <a:gd name="T30" fmla="*/ 19 w 83"/>
                <a:gd name="T31" fmla="*/ 65 h 101"/>
                <a:gd name="T32" fmla="*/ 19 w 83"/>
                <a:gd name="T33" fmla="*/ 101 h 101"/>
                <a:gd name="T34" fmla="*/ 0 w 83"/>
                <a:gd name="T35" fmla="*/ 101 h 101"/>
                <a:gd name="T36" fmla="*/ 0 w 83"/>
                <a:gd name="T3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5" y="0"/>
                  </a:lnTo>
                  <a:lnTo>
                    <a:pt x="53" y="48"/>
                  </a:lnTo>
                  <a:lnTo>
                    <a:pt x="65" y="72"/>
                  </a:lnTo>
                  <a:lnTo>
                    <a:pt x="65" y="60"/>
                  </a:lnTo>
                  <a:lnTo>
                    <a:pt x="64" y="45"/>
                  </a:lnTo>
                  <a:lnTo>
                    <a:pt x="64" y="32"/>
                  </a:lnTo>
                  <a:lnTo>
                    <a:pt x="64" y="0"/>
                  </a:lnTo>
                  <a:lnTo>
                    <a:pt x="83" y="0"/>
                  </a:lnTo>
                  <a:lnTo>
                    <a:pt x="83" y="101"/>
                  </a:lnTo>
                  <a:lnTo>
                    <a:pt x="58" y="101"/>
                  </a:lnTo>
                  <a:lnTo>
                    <a:pt x="29" y="50"/>
                  </a:lnTo>
                  <a:lnTo>
                    <a:pt x="18" y="28"/>
                  </a:lnTo>
                  <a:lnTo>
                    <a:pt x="18" y="39"/>
                  </a:lnTo>
                  <a:lnTo>
                    <a:pt x="19" y="52"/>
                  </a:lnTo>
                  <a:lnTo>
                    <a:pt x="19" y="65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B924EC1-D62D-244C-1910-578F30F44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438" y="2651964"/>
              <a:ext cx="73357" cy="80456"/>
            </a:xfrm>
            <a:custGeom>
              <a:avLst/>
              <a:gdLst>
                <a:gd name="T0" fmla="*/ 45 w 93"/>
                <a:gd name="T1" fmla="*/ 22 h 101"/>
                <a:gd name="T2" fmla="*/ 40 w 93"/>
                <a:gd name="T3" fmla="*/ 39 h 101"/>
                <a:gd name="T4" fmla="*/ 31 w 93"/>
                <a:gd name="T5" fmla="*/ 65 h 101"/>
                <a:gd name="T6" fmla="*/ 60 w 93"/>
                <a:gd name="T7" fmla="*/ 65 h 101"/>
                <a:gd name="T8" fmla="*/ 49 w 93"/>
                <a:gd name="T9" fmla="*/ 39 h 101"/>
                <a:gd name="T10" fmla="*/ 45 w 93"/>
                <a:gd name="T11" fmla="*/ 22 h 101"/>
                <a:gd name="T12" fmla="*/ 45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60" y="65"/>
                  </a:lnTo>
                  <a:lnTo>
                    <a:pt x="49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17E569B6-DF89-6FCC-1D71-EEAB95E1C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359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2E8D1774-4E0C-F3E6-24B8-B7412138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280" y="2651964"/>
              <a:ext cx="42594" cy="80456"/>
            </a:xfrm>
            <a:custGeom>
              <a:avLst/>
              <a:gdLst>
                <a:gd name="T0" fmla="*/ 0 w 52"/>
                <a:gd name="T1" fmla="*/ 0 h 101"/>
                <a:gd name="T2" fmla="*/ 19 w 52"/>
                <a:gd name="T3" fmla="*/ 0 h 101"/>
                <a:gd name="T4" fmla="*/ 19 w 52"/>
                <a:gd name="T5" fmla="*/ 84 h 101"/>
                <a:gd name="T6" fmla="*/ 52 w 52"/>
                <a:gd name="T7" fmla="*/ 84 h 101"/>
                <a:gd name="T8" fmla="*/ 52 w 52"/>
                <a:gd name="T9" fmla="*/ 101 h 101"/>
                <a:gd name="T10" fmla="*/ 0 w 52"/>
                <a:gd name="T11" fmla="*/ 101 h 101"/>
                <a:gd name="T12" fmla="*/ 0 w 52"/>
                <a:gd name="T1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01">
                  <a:moveTo>
                    <a:pt x="0" y="0"/>
                  </a:moveTo>
                  <a:lnTo>
                    <a:pt x="19" y="0"/>
                  </a:lnTo>
                  <a:lnTo>
                    <a:pt x="19" y="84"/>
                  </a:lnTo>
                  <a:lnTo>
                    <a:pt x="52" y="84"/>
                  </a:lnTo>
                  <a:lnTo>
                    <a:pt x="52" y="101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8B4D9F1-53D7-1C4F-12DF-A312FAD3F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651964"/>
              <a:ext cx="73357" cy="80456"/>
            </a:xfrm>
            <a:custGeom>
              <a:avLst/>
              <a:gdLst>
                <a:gd name="T0" fmla="*/ 46 w 93"/>
                <a:gd name="T1" fmla="*/ 22 h 101"/>
                <a:gd name="T2" fmla="*/ 41 w 93"/>
                <a:gd name="T3" fmla="*/ 39 h 101"/>
                <a:gd name="T4" fmla="*/ 32 w 93"/>
                <a:gd name="T5" fmla="*/ 65 h 101"/>
                <a:gd name="T6" fmla="*/ 60 w 93"/>
                <a:gd name="T7" fmla="*/ 65 h 101"/>
                <a:gd name="T8" fmla="*/ 50 w 93"/>
                <a:gd name="T9" fmla="*/ 39 h 101"/>
                <a:gd name="T10" fmla="*/ 46 w 93"/>
                <a:gd name="T11" fmla="*/ 22 h 101"/>
                <a:gd name="T12" fmla="*/ 46 w 93"/>
                <a:gd name="T13" fmla="*/ 22 h 101"/>
                <a:gd name="T14" fmla="*/ 35 w 93"/>
                <a:gd name="T15" fmla="*/ 0 h 101"/>
                <a:gd name="T16" fmla="*/ 57 w 93"/>
                <a:gd name="T17" fmla="*/ 0 h 101"/>
                <a:gd name="T18" fmla="*/ 93 w 93"/>
                <a:gd name="T19" fmla="*/ 101 h 101"/>
                <a:gd name="T20" fmla="*/ 72 w 93"/>
                <a:gd name="T21" fmla="*/ 101 h 101"/>
                <a:gd name="T22" fmla="*/ 65 w 93"/>
                <a:gd name="T23" fmla="*/ 80 h 101"/>
                <a:gd name="T24" fmla="*/ 26 w 93"/>
                <a:gd name="T25" fmla="*/ 80 h 101"/>
                <a:gd name="T26" fmla="*/ 19 w 93"/>
                <a:gd name="T27" fmla="*/ 101 h 101"/>
                <a:gd name="T28" fmla="*/ 0 w 93"/>
                <a:gd name="T29" fmla="*/ 101 h 101"/>
                <a:gd name="T30" fmla="*/ 35 w 93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101">
                  <a:moveTo>
                    <a:pt x="46" y="22"/>
                  </a:moveTo>
                  <a:lnTo>
                    <a:pt x="41" y="39"/>
                  </a:lnTo>
                  <a:lnTo>
                    <a:pt x="32" y="65"/>
                  </a:lnTo>
                  <a:lnTo>
                    <a:pt x="60" y="65"/>
                  </a:lnTo>
                  <a:lnTo>
                    <a:pt x="50" y="39"/>
                  </a:lnTo>
                  <a:lnTo>
                    <a:pt x="46" y="22"/>
                  </a:lnTo>
                  <a:lnTo>
                    <a:pt x="46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3" y="101"/>
                  </a:lnTo>
                  <a:lnTo>
                    <a:pt x="72" y="101"/>
                  </a:lnTo>
                  <a:lnTo>
                    <a:pt x="65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DDF51265-9C31-4D79-2138-F19670D24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9360" y="2651964"/>
              <a:ext cx="54426" cy="80456"/>
            </a:xfrm>
            <a:custGeom>
              <a:avLst/>
              <a:gdLst>
                <a:gd name="T0" fmla="*/ 28 w 70"/>
                <a:gd name="T1" fmla="*/ 56 h 101"/>
                <a:gd name="T2" fmla="*/ 26 w 70"/>
                <a:gd name="T3" fmla="*/ 56 h 101"/>
                <a:gd name="T4" fmla="*/ 24 w 70"/>
                <a:gd name="T5" fmla="*/ 56 h 101"/>
                <a:gd name="T6" fmla="*/ 22 w 70"/>
                <a:gd name="T7" fmla="*/ 57 h 101"/>
                <a:gd name="T8" fmla="*/ 20 w 70"/>
                <a:gd name="T9" fmla="*/ 57 h 101"/>
                <a:gd name="T10" fmla="*/ 20 w 70"/>
                <a:gd name="T11" fmla="*/ 85 h 101"/>
                <a:gd name="T12" fmla="*/ 22 w 70"/>
                <a:gd name="T13" fmla="*/ 85 h 101"/>
                <a:gd name="T14" fmla="*/ 26 w 70"/>
                <a:gd name="T15" fmla="*/ 85 h 101"/>
                <a:gd name="T16" fmla="*/ 30 w 70"/>
                <a:gd name="T17" fmla="*/ 85 h 101"/>
                <a:gd name="T18" fmla="*/ 38 w 70"/>
                <a:gd name="T19" fmla="*/ 84 h 101"/>
                <a:gd name="T20" fmla="*/ 44 w 70"/>
                <a:gd name="T21" fmla="*/ 81 h 101"/>
                <a:gd name="T22" fmla="*/ 48 w 70"/>
                <a:gd name="T23" fmla="*/ 77 h 101"/>
                <a:gd name="T24" fmla="*/ 49 w 70"/>
                <a:gd name="T25" fmla="*/ 70 h 101"/>
                <a:gd name="T26" fmla="*/ 47 w 70"/>
                <a:gd name="T27" fmla="*/ 64 h 101"/>
                <a:gd name="T28" fmla="*/ 43 w 70"/>
                <a:gd name="T29" fmla="*/ 60 h 101"/>
                <a:gd name="T30" fmla="*/ 37 w 70"/>
                <a:gd name="T31" fmla="*/ 57 h 101"/>
                <a:gd name="T32" fmla="*/ 28 w 70"/>
                <a:gd name="T33" fmla="*/ 56 h 101"/>
                <a:gd name="T34" fmla="*/ 31 w 70"/>
                <a:gd name="T35" fmla="*/ 15 h 101"/>
                <a:gd name="T36" fmla="*/ 25 w 70"/>
                <a:gd name="T37" fmla="*/ 15 h 101"/>
                <a:gd name="T38" fmla="*/ 20 w 70"/>
                <a:gd name="T39" fmla="*/ 16 h 101"/>
                <a:gd name="T40" fmla="*/ 20 w 70"/>
                <a:gd name="T41" fmla="*/ 42 h 101"/>
                <a:gd name="T42" fmla="*/ 23 w 70"/>
                <a:gd name="T43" fmla="*/ 42 h 101"/>
                <a:gd name="T44" fmla="*/ 27 w 70"/>
                <a:gd name="T45" fmla="*/ 42 h 101"/>
                <a:gd name="T46" fmla="*/ 38 w 70"/>
                <a:gd name="T47" fmla="*/ 40 h 101"/>
                <a:gd name="T48" fmla="*/ 45 w 70"/>
                <a:gd name="T49" fmla="*/ 35 h 101"/>
                <a:gd name="T50" fmla="*/ 47 w 70"/>
                <a:gd name="T51" fmla="*/ 28 h 101"/>
                <a:gd name="T52" fmla="*/ 46 w 70"/>
                <a:gd name="T53" fmla="*/ 23 h 101"/>
                <a:gd name="T54" fmla="*/ 44 w 70"/>
                <a:gd name="T55" fmla="*/ 19 h 101"/>
                <a:gd name="T56" fmla="*/ 39 w 70"/>
                <a:gd name="T57" fmla="*/ 16 h 101"/>
                <a:gd name="T58" fmla="*/ 31 w 70"/>
                <a:gd name="T59" fmla="*/ 15 h 101"/>
                <a:gd name="T60" fmla="*/ 34 w 70"/>
                <a:gd name="T61" fmla="*/ 0 h 101"/>
                <a:gd name="T62" fmla="*/ 48 w 70"/>
                <a:gd name="T63" fmla="*/ 1 h 101"/>
                <a:gd name="T64" fmla="*/ 59 w 70"/>
                <a:gd name="T65" fmla="*/ 6 h 101"/>
                <a:gd name="T66" fmla="*/ 65 w 70"/>
                <a:gd name="T67" fmla="*/ 14 h 101"/>
                <a:gd name="T68" fmla="*/ 68 w 70"/>
                <a:gd name="T69" fmla="*/ 25 h 101"/>
                <a:gd name="T70" fmla="*/ 66 w 70"/>
                <a:gd name="T71" fmla="*/ 34 h 101"/>
                <a:gd name="T72" fmla="*/ 60 w 70"/>
                <a:gd name="T73" fmla="*/ 42 h 101"/>
                <a:gd name="T74" fmla="*/ 52 w 70"/>
                <a:gd name="T75" fmla="*/ 47 h 101"/>
                <a:gd name="T76" fmla="*/ 52 w 70"/>
                <a:gd name="T77" fmla="*/ 47 h 101"/>
                <a:gd name="T78" fmla="*/ 60 w 70"/>
                <a:gd name="T79" fmla="*/ 51 h 101"/>
                <a:gd name="T80" fmla="*/ 65 w 70"/>
                <a:gd name="T81" fmla="*/ 56 h 101"/>
                <a:gd name="T82" fmla="*/ 68 w 70"/>
                <a:gd name="T83" fmla="*/ 62 h 101"/>
                <a:gd name="T84" fmla="*/ 70 w 70"/>
                <a:gd name="T85" fmla="*/ 70 h 101"/>
                <a:gd name="T86" fmla="*/ 69 w 70"/>
                <a:gd name="T87" fmla="*/ 77 h 101"/>
                <a:gd name="T88" fmla="*/ 66 w 70"/>
                <a:gd name="T89" fmla="*/ 85 h 101"/>
                <a:gd name="T90" fmla="*/ 61 w 70"/>
                <a:gd name="T91" fmla="*/ 91 h 101"/>
                <a:gd name="T92" fmla="*/ 53 w 70"/>
                <a:gd name="T93" fmla="*/ 96 h 101"/>
                <a:gd name="T94" fmla="*/ 43 w 70"/>
                <a:gd name="T95" fmla="*/ 100 h 101"/>
                <a:gd name="T96" fmla="*/ 29 w 70"/>
                <a:gd name="T97" fmla="*/ 101 h 101"/>
                <a:gd name="T98" fmla="*/ 17 w 70"/>
                <a:gd name="T99" fmla="*/ 101 h 101"/>
                <a:gd name="T100" fmla="*/ 0 w 70"/>
                <a:gd name="T101" fmla="*/ 101 h 101"/>
                <a:gd name="T102" fmla="*/ 0 w 70"/>
                <a:gd name="T103" fmla="*/ 0 h 101"/>
                <a:gd name="T104" fmla="*/ 16 w 70"/>
                <a:gd name="T105" fmla="*/ 0 h 101"/>
                <a:gd name="T106" fmla="*/ 34 w 70"/>
                <a:gd name="T10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101">
                  <a:moveTo>
                    <a:pt x="28" y="56"/>
                  </a:moveTo>
                  <a:lnTo>
                    <a:pt x="26" y="56"/>
                  </a:lnTo>
                  <a:lnTo>
                    <a:pt x="24" y="56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0" y="85"/>
                  </a:lnTo>
                  <a:lnTo>
                    <a:pt x="22" y="85"/>
                  </a:lnTo>
                  <a:lnTo>
                    <a:pt x="26" y="85"/>
                  </a:lnTo>
                  <a:lnTo>
                    <a:pt x="30" y="85"/>
                  </a:lnTo>
                  <a:lnTo>
                    <a:pt x="38" y="84"/>
                  </a:lnTo>
                  <a:lnTo>
                    <a:pt x="44" y="81"/>
                  </a:lnTo>
                  <a:lnTo>
                    <a:pt x="48" y="77"/>
                  </a:lnTo>
                  <a:lnTo>
                    <a:pt x="49" y="70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37" y="57"/>
                  </a:lnTo>
                  <a:lnTo>
                    <a:pt x="28" y="56"/>
                  </a:lnTo>
                  <a:close/>
                  <a:moveTo>
                    <a:pt x="31" y="15"/>
                  </a:moveTo>
                  <a:lnTo>
                    <a:pt x="25" y="15"/>
                  </a:lnTo>
                  <a:lnTo>
                    <a:pt x="20" y="16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27" y="42"/>
                  </a:lnTo>
                  <a:lnTo>
                    <a:pt x="38" y="40"/>
                  </a:lnTo>
                  <a:lnTo>
                    <a:pt x="45" y="35"/>
                  </a:lnTo>
                  <a:lnTo>
                    <a:pt x="47" y="28"/>
                  </a:lnTo>
                  <a:lnTo>
                    <a:pt x="46" y="23"/>
                  </a:lnTo>
                  <a:lnTo>
                    <a:pt x="44" y="19"/>
                  </a:lnTo>
                  <a:lnTo>
                    <a:pt x="39" y="16"/>
                  </a:lnTo>
                  <a:lnTo>
                    <a:pt x="31" y="15"/>
                  </a:lnTo>
                  <a:close/>
                  <a:moveTo>
                    <a:pt x="34" y="0"/>
                  </a:moveTo>
                  <a:lnTo>
                    <a:pt x="48" y="1"/>
                  </a:lnTo>
                  <a:lnTo>
                    <a:pt x="59" y="6"/>
                  </a:lnTo>
                  <a:lnTo>
                    <a:pt x="65" y="14"/>
                  </a:lnTo>
                  <a:lnTo>
                    <a:pt x="68" y="25"/>
                  </a:lnTo>
                  <a:lnTo>
                    <a:pt x="66" y="34"/>
                  </a:lnTo>
                  <a:lnTo>
                    <a:pt x="60" y="42"/>
                  </a:lnTo>
                  <a:lnTo>
                    <a:pt x="52" y="47"/>
                  </a:lnTo>
                  <a:lnTo>
                    <a:pt x="52" y="47"/>
                  </a:lnTo>
                  <a:lnTo>
                    <a:pt x="60" y="51"/>
                  </a:lnTo>
                  <a:lnTo>
                    <a:pt x="65" y="56"/>
                  </a:lnTo>
                  <a:lnTo>
                    <a:pt x="68" y="62"/>
                  </a:lnTo>
                  <a:lnTo>
                    <a:pt x="70" y="70"/>
                  </a:lnTo>
                  <a:lnTo>
                    <a:pt x="69" y="77"/>
                  </a:lnTo>
                  <a:lnTo>
                    <a:pt x="66" y="85"/>
                  </a:lnTo>
                  <a:lnTo>
                    <a:pt x="61" y="91"/>
                  </a:lnTo>
                  <a:lnTo>
                    <a:pt x="53" y="96"/>
                  </a:lnTo>
                  <a:lnTo>
                    <a:pt x="43" y="100"/>
                  </a:lnTo>
                  <a:lnTo>
                    <a:pt x="29" y="101"/>
                  </a:lnTo>
                  <a:lnTo>
                    <a:pt x="17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56E538D9-F0E9-42CF-5DCB-3D4EBD4CC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350" y="2651964"/>
              <a:ext cx="73357" cy="80456"/>
            </a:xfrm>
            <a:custGeom>
              <a:avLst/>
              <a:gdLst>
                <a:gd name="T0" fmla="*/ 47 w 94"/>
                <a:gd name="T1" fmla="*/ 17 h 104"/>
                <a:gd name="T2" fmla="*/ 39 w 94"/>
                <a:gd name="T3" fmla="*/ 18 h 104"/>
                <a:gd name="T4" fmla="*/ 32 w 94"/>
                <a:gd name="T5" fmla="*/ 22 h 104"/>
                <a:gd name="T6" fmla="*/ 26 w 94"/>
                <a:gd name="T7" fmla="*/ 29 h 104"/>
                <a:gd name="T8" fmla="*/ 22 w 94"/>
                <a:gd name="T9" fmla="*/ 39 h 104"/>
                <a:gd name="T10" fmla="*/ 20 w 94"/>
                <a:gd name="T11" fmla="*/ 51 h 104"/>
                <a:gd name="T12" fmla="*/ 21 w 94"/>
                <a:gd name="T13" fmla="*/ 63 h 104"/>
                <a:gd name="T14" fmla="*/ 25 w 94"/>
                <a:gd name="T15" fmla="*/ 72 h 104"/>
                <a:gd name="T16" fmla="*/ 30 w 94"/>
                <a:gd name="T17" fmla="*/ 80 h 104"/>
                <a:gd name="T18" fmla="*/ 37 w 94"/>
                <a:gd name="T19" fmla="*/ 84 h 104"/>
                <a:gd name="T20" fmla="*/ 47 w 94"/>
                <a:gd name="T21" fmla="*/ 86 h 104"/>
                <a:gd name="T22" fmla="*/ 54 w 94"/>
                <a:gd name="T23" fmla="*/ 85 h 104"/>
                <a:gd name="T24" fmla="*/ 62 w 94"/>
                <a:gd name="T25" fmla="*/ 81 h 104"/>
                <a:gd name="T26" fmla="*/ 68 w 94"/>
                <a:gd name="T27" fmla="*/ 74 h 104"/>
                <a:gd name="T28" fmla="*/ 72 w 94"/>
                <a:gd name="T29" fmla="*/ 65 h 104"/>
                <a:gd name="T30" fmla="*/ 74 w 94"/>
                <a:gd name="T31" fmla="*/ 52 h 104"/>
                <a:gd name="T32" fmla="*/ 72 w 94"/>
                <a:gd name="T33" fmla="*/ 37 h 104"/>
                <a:gd name="T34" fmla="*/ 67 w 94"/>
                <a:gd name="T35" fmla="*/ 26 h 104"/>
                <a:gd name="T36" fmla="*/ 58 w 94"/>
                <a:gd name="T37" fmla="*/ 19 h 104"/>
                <a:gd name="T38" fmla="*/ 47 w 94"/>
                <a:gd name="T39" fmla="*/ 17 h 104"/>
                <a:gd name="T40" fmla="*/ 49 w 94"/>
                <a:gd name="T41" fmla="*/ 0 h 104"/>
                <a:gd name="T42" fmla="*/ 61 w 94"/>
                <a:gd name="T43" fmla="*/ 1 h 104"/>
                <a:gd name="T44" fmla="*/ 72 w 94"/>
                <a:gd name="T45" fmla="*/ 5 h 104"/>
                <a:gd name="T46" fmla="*/ 81 w 94"/>
                <a:gd name="T47" fmla="*/ 12 h 104"/>
                <a:gd name="T48" fmla="*/ 88 w 94"/>
                <a:gd name="T49" fmla="*/ 22 h 104"/>
                <a:gd name="T50" fmla="*/ 93 w 94"/>
                <a:gd name="T51" fmla="*/ 34 h 104"/>
                <a:gd name="T52" fmla="*/ 94 w 94"/>
                <a:gd name="T53" fmla="*/ 50 h 104"/>
                <a:gd name="T54" fmla="*/ 92 w 94"/>
                <a:gd name="T55" fmla="*/ 66 h 104"/>
                <a:gd name="T56" fmla="*/ 88 w 94"/>
                <a:gd name="T57" fmla="*/ 79 h 104"/>
                <a:gd name="T58" fmla="*/ 80 w 94"/>
                <a:gd name="T59" fmla="*/ 89 h 104"/>
                <a:gd name="T60" fmla="*/ 70 w 94"/>
                <a:gd name="T61" fmla="*/ 97 h 104"/>
                <a:gd name="T62" fmla="*/ 58 w 94"/>
                <a:gd name="T63" fmla="*/ 102 h 104"/>
                <a:gd name="T64" fmla="*/ 45 w 94"/>
                <a:gd name="T65" fmla="*/ 104 h 104"/>
                <a:gd name="T66" fmla="*/ 31 w 94"/>
                <a:gd name="T67" fmla="*/ 102 h 104"/>
                <a:gd name="T68" fmla="*/ 20 w 94"/>
                <a:gd name="T69" fmla="*/ 97 h 104"/>
                <a:gd name="T70" fmla="*/ 11 w 94"/>
                <a:gd name="T71" fmla="*/ 90 h 104"/>
                <a:gd name="T72" fmla="*/ 5 w 94"/>
                <a:gd name="T73" fmla="*/ 80 h 104"/>
                <a:gd name="T74" fmla="*/ 1 w 94"/>
                <a:gd name="T75" fmla="*/ 67 h 104"/>
                <a:gd name="T76" fmla="*/ 0 w 94"/>
                <a:gd name="T77" fmla="*/ 53 h 104"/>
                <a:gd name="T78" fmla="*/ 2 w 94"/>
                <a:gd name="T79" fmla="*/ 37 h 104"/>
                <a:gd name="T80" fmla="*/ 7 w 94"/>
                <a:gd name="T81" fmla="*/ 24 h 104"/>
                <a:gd name="T82" fmla="*/ 14 w 94"/>
                <a:gd name="T83" fmla="*/ 14 h 104"/>
                <a:gd name="T84" fmla="*/ 24 w 94"/>
                <a:gd name="T85" fmla="*/ 6 h 104"/>
                <a:gd name="T86" fmla="*/ 36 w 94"/>
                <a:gd name="T87" fmla="*/ 1 h 104"/>
                <a:gd name="T88" fmla="*/ 49 w 94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4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0" y="51"/>
                  </a:lnTo>
                  <a:lnTo>
                    <a:pt x="21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7" y="84"/>
                  </a:lnTo>
                  <a:lnTo>
                    <a:pt x="47" y="86"/>
                  </a:lnTo>
                  <a:lnTo>
                    <a:pt x="54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2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8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1" y="1"/>
                  </a:lnTo>
                  <a:lnTo>
                    <a:pt x="72" y="5"/>
                  </a:lnTo>
                  <a:lnTo>
                    <a:pt x="81" y="12"/>
                  </a:lnTo>
                  <a:lnTo>
                    <a:pt x="88" y="22"/>
                  </a:lnTo>
                  <a:lnTo>
                    <a:pt x="93" y="34"/>
                  </a:lnTo>
                  <a:lnTo>
                    <a:pt x="94" y="50"/>
                  </a:lnTo>
                  <a:lnTo>
                    <a:pt x="92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8" y="102"/>
                  </a:lnTo>
                  <a:lnTo>
                    <a:pt x="45" y="104"/>
                  </a:lnTo>
                  <a:lnTo>
                    <a:pt x="31" y="102"/>
                  </a:lnTo>
                  <a:lnTo>
                    <a:pt x="20" y="97"/>
                  </a:lnTo>
                  <a:lnTo>
                    <a:pt x="11" y="90"/>
                  </a:lnTo>
                  <a:lnTo>
                    <a:pt x="5" y="80"/>
                  </a:lnTo>
                  <a:lnTo>
                    <a:pt x="1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2BF2FBD0-8400-6675-E82F-4B90633079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637" y="2651964"/>
              <a:ext cx="56792" cy="80456"/>
            </a:xfrm>
            <a:custGeom>
              <a:avLst/>
              <a:gdLst>
                <a:gd name="T0" fmla="*/ 26 w 71"/>
                <a:gd name="T1" fmla="*/ 15 h 101"/>
                <a:gd name="T2" fmla="*/ 22 w 71"/>
                <a:gd name="T3" fmla="*/ 16 h 101"/>
                <a:gd name="T4" fmla="*/ 19 w 71"/>
                <a:gd name="T5" fmla="*/ 16 h 101"/>
                <a:gd name="T6" fmla="*/ 19 w 71"/>
                <a:gd name="T7" fmla="*/ 45 h 101"/>
                <a:gd name="T8" fmla="*/ 20 w 71"/>
                <a:gd name="T9" fmla="*/ 45 h 101"/>
                <a:gd name="T10" fmla="*/ 23 w 71"/>
                <a:gd name="T11" fmla="*/ 45 h 101"/>
                <a:gd name="T12" fmla="*/ 26 w 71"/>
                <a:gd name="T13" fmla="*/ 45 h 101"/>
                <a:gd name="T14" fmla="*/ 36 w 71"/>
                <a:gd name="T15" fmla="*/ 43 h 101"/>
                <a:gd name="T16" fmla="*/ 42 w 71"/>
                <a:gd name="T17" fmla="*/ 38 h 101"/>
                <a:gd name="T18" fmla="*/ 44 w 71"/>
                <a:gd name="T19" fmla="*/ 30 h 101"/>
                <a:gd name="T20" fmla="*/ 42 w 71"/>
                <a:gd name="T21" fmla="*/ 22 h 101"/>
                <a:gd name="T22" fmla="*/ 36 w 71"/>
                <a:gd name="T23" fmla="*/ 17 h 101"/>
                <a:gd name="T24" fmla="*/ 26 w 71"/>
                <a:gd name="T25" fmla="*/ 15 h 101"/>
                <a:gd name="T26" fmla="*/ 28 w 71"/>
                <a:gd name="T27" fmla="*/ 0 h 101"/>
                <a:gd name="T28" fmla="*/ 40 w 71"/>
                <a:gd name="T29" fmla="*/ 1 h 101"/>
                <a:gd name="T30" fmla="*/ 51 w 71"/>
                <a:gd name="T31" fmla="*/ 4 h 101"/>
                <a:gd name="T32" fmla="*/ 58 w 71"/>
                <a:gd name="T33" fmla="*/ 9 h 101"/>
                <a:gd name="T34" fmla="*/ 63 w 71"/>
                <a:gd name="T35" fmla="*/ 17 h 101"/>
                <a:gd name="T36" fmla="*/ 64 w 71"/>
                <a:gd name="T37" fmla="*/ 28 h 101"/>
                <a:gd name="T38" fmla="*/ 63 w 71"/>
                <a:gd name="T39" fmla="*/ 38 h 101"/>
                <a:gd name="T40" fmla="*/ 57 w 71"/>
                <a:gd name="T41" fmla="*/ 47 h 101"/>
                <a:gd name="T42" fmla="*/ 49 w 71"/>
                <a:gd name="T43" fmla="*/ 53 h 101"/>
                <a:gd name="T44" fmla="*/ 39 w 71"/>
                <a:gd name="T45" fmla="*/ 56 h 101"/>
                <a:gd name="T46" fmla="*/ 43 w 71"/>
                <a:gd name="T47" fmla="*/ 62 h 101"/>
                <a:gd name="T48" fmla="*/ 47 w 71"/>
                <a:gd name="T49" fmla="*/ 67 h 101"/>
                <a:gd name="T50" fmla="*/ 71 w 71"/>
                <a:gd name="T51" fmla="*/ 101 h 101"/>
                <a:gd name="T52" fmla="*/ 47 w 71"/>
                <a:gd name="T53" fmla="*/ 101 h 101"/>
                <a:gd name="T54" fmla="*/ 19 w 71"/>
                <a:gd name="T55" fmla="*/ 59 h 101"/>
                <a:gd name="T56" fmla="*/ 19 w 71"/>
                <a:gd name="T57" fmla="*/ 59 h 101"/>
                <a:gd name="T58" fmla="*/ 19 w 71"/>
                <a:gd name="T59" fmla="*/ 101 h 101"/>
                <a:gd name="T60" fmla="*/ 0 w 71"/>
                <a:gd name="T61" fmla="*/ 101 h 101"/>
                <a:gd name="T62" fmla="*/ 0 w 71"/>
                <a:gd name="T63" fmla="*/ 0 h 101"/>
                <a:gd name="T64" fmla="*/ 12 w 71"/>
                <a:gd name="T65" fmla="*/ 0 h 101"/>
                <a:gd name="T66" fmla="*/ 28 w 71"/>
                <a:gd name="T6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1" h="101">
                  <a:moveTo>
                    <a:pt x="26" y="15"/>
                  </a:moveTo>
                  <a:lnTo>
                    <a:pt x="22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0" y="45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4" y="30"/>
                  </a:lnTo>
                  <a:lnTo>
                    <a:pt x="42" y="22"/>
                  </a:lnTo>
                  <a:lnTo>
                    <a:pt x="36" y="17"/>
                  </a:lnTo>
                  <a:lnTo>
                    <a:pt x="26" y="15"/>
                  </a:lnTo>
                  <a:close/>
                  <a:moveTo>
                    <a:pt x="28" y="0"/>
                  </a:moveTo>
                  <a:lnTo>
                    <a:pt x="40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4" y="28"/>
                  </a:lnTo>
                  <a:lnTo>
                    <a:pt x="63" y="38"/>
                  </a:lnTo>
                  <a:lnTo>
                    <a:pt x="57" y="47"/>
                  </a:lnTo>
                  <a:lnTo>
                    <a:pt x="49" y="53"/>
                  </a:lnTo>
                  <a:lnTo>
                    <a:pt x="39" y="56"/>
                  </a:lnTo>
                  <a:lnTo>
                    <a:pt x="43" y="62"/>
                  </a:lnTo>
                  <a:lnTo>
                    <a:pt x="47" y="67"/>
                  </a:lnTo>
                  <a:lnTo>
                    <a:pt x="71" y="101"/>
                  </a:lnTo>
                  <a:lnTo>
                    <a:pt x="47" y="101"/>
                  </a:lnTo>
                  <a:lnTo>
                    <a:pt x="19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2D30328-A51C-53FB-8209-564E27CAB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41" y="2651964"/>
              <a:ext cx="73357" cy="80456"/>
            </a:xfrm>
            <a:custGeom>
              <a:avLst/>
              <a:gdLst>
                <a:gd name="T0" fmla="*/ 47 w 95"/>
                <a:gd name="T1" fmla="*/ 17 h 104"/>
                <a:gd name="T2" fmla="*/ 39 w 95"/>
                <a:gd name="T3" fmla="*/ 18 h 104"/>
                <a:gd name="T4" fmla="*/ 32 w 95"/>
                <a:gd name="T5" fmla="*/ 22 h 104"/>
                <a:gd name="T6" fmla="*/ 26 w 95"/>
                <a:gd name="T7" fmla="*/ 29 h 104"/>
                <a:gd name="T8" fmla="*/ 22 w 95"/>
                <a:gd name="T9" fmla="*/ 39 h 104"/>
                <a:gd name="T10" fmla="*/ 21 w 95"/>
                <a:gd name="T11" fmla="*/ 51 h 104"/>
                <a:gd name="T12" fmla="*/ 22 w 95"/>
                <a:gd name="T13" fmla="*/ 63 h 104"/>
                <a:gd name="T14" fmla="*/ 25 w 95"/>
                <a:gd name="T15" fmla="*/ 72 h 104"/>
                <a:gd name="T16" fmla="*/ 30 w 95"/>
                <a:gd name="T17" fmla="*/ 80 h 104"/>
                <a:gd name="T18" fmla="*/ 38 w 95"/>
                <a:gd name="T19" fmla="*/ 84 h 104"/>
                <a:gd name="T20" fmla="*/ 47 w 95"/>
                <a:gd name="T21" fmla="*/ 86 h 104"/>
                <a:gd name="T22" fmla="*/ 55 w 95"/>
                <a:gd name="T23" fmla="*/ 85 h 104"/>
                <a:gd name="T24" fmla="*/ 62 w 95"/>
                <a:gd name="T25" fmla="*/ 81 h 104"/>
                <a:gd name="T26" fmla="*/ 68 w 95"/>
                <a:gd name="T27" fmla="*/ 74 h 104"/>
                <a:gd name="T28" fmla="*/ 73 w 95"/>
                <a:gd name="T29" fmla="*/ 65 h 104"/>
                <a:gd name="T30" fmla="*/ 74 w 95"/>
                <a:gd name="T31" fmla="*/ 52 h 104"/>
                <a:gd name="T32" fmla="*/ 72 w 95"/>
                <a:gd name="T33" fmla="*/ 37 h 104"/>
                <a:gd name="T34" fmla="*/ 67 w 95"/>
                <a:gd name="T35" fmla="*/ 26 h 104"/>
                <a:gd name="T36" fmla="*/ 59 w 95"/>
                <a:gd name="T37" fmla="*/ 19 h 104"/>
                <a:gd name="T38" fmla="*/ 47 w 95"/>
                <a:gd name="T39" fmla="*/ 17 h 104"/>
                <a:gd name="T40" fmla="*/ 49 w 95"/>
                <a:gd name="T41" fmla="*/ 0 h 104"/>
                <a:gd name="T42" fmla="*/ 62 w 95"/>
                <a:gd name="T43" fmla="*/ 1 h 104"/>
                <a:gd name="T44" fmla="*/ 73 w 95"/>
                <a:gd name="T45" fmla="*/ 5 h 104"/>
                <a:gd name="T46" fmla="*/ 82 w 95"/>
                <a:gd name="T47" fmla="*/ 12 h 104"/>
                <a:gd name="T48" fmla="*/ 89 w 95"/>
                <a:gd name="T49" fmla="*/ 22 h 104"/>
                <a:gd name="T50" fmla="*/ 93 w 95"/>
                <a:gd name="T51" fmla="*/ 34 h 104"/>
                <a:gd name="T52" fmla="*/ 95 w 95"/>
                <a:gd name="T53" fmla="*/ 50 h 104"/>
                <a:gd name="T54" fmla="*/ 93 w 95"/>
                <a:gd name="T55" fmla="*/ 66 h 104"/>
                <a:gd name="T56" fmla="*/ 88 w 95"/>
                <a:gd name="T57" fmla="*/ 79 h 104"/>
                <a:gd name="T58" fmla="*/ 80 w 95"/>
                <a:gd name="T59" fmla="*/ 89 h 104"/>
                <a:gd name="T60" fmla="*/ 70 w 95"/>
                <a:gd name="T61" fmla="*/ 97 h 104"/>
                <a:gd name="T62" fmla="*/ 59 w 95"/>
                <a:gd name="T63" fmla="*/ 102 h 104"/>
                <a:gd name="T64" fmla="*/ 46 w 95"/>
                <a:gd name="T65" fmla="*/ 104 h 104"/>
                <a:gd name="T66" fmla="*/ 32 w 95"/>
                <a:gd name="T67" fmla="*/ 102 h 104"/>
                <a:gd name="T68" fmla="*/ 20 w 95"/>
                <a:gd name="T69" fmla="*/ 97 h 104"/>
                <a:gd name="T70" fmla="*/ 12 w 95"/>
                <a:gd name="T71" fmla="*/ 90 h 104"/>
                <a:gd name="T72" fmla="*/ 5 w 95"/>
                <a:gd name="T73" fmla="*/ 80 h 104"/>
                <a:gd name="T74" fmla="*/ 2 w 95"/>
                <a:gd name="T75" fmla="*/ 67 h 104"/>
                <a:gd name="T76" fmla="*/ 0 w 95"/>
                <a:gd name="T77" fmla="*/ 53 h 104"/>
                <a:gd name="T78" fmla="*/ 2 w 95"/>
                <a:gd name="T79" fmla="*/ 37 h 104"/>
                <a:gd name="T80" fmla="*/ 7 w 95"/>
                <a:gd name="T81" fmla="*/ 24 h 104"/>
                <a:gd name="T82" fmla="*/ 15 w 95"/>
                <a:gd name="T83" fmla="*/ 14 h 104"/>
                <a:gd name="T84" fmla="*/ 25 w 95"/>
                <a:gd name="T85" fmla="*/ 6 h 104"/>
                <a:gd name="T86" fmla="*/ 36 w 95"/>
                <a:gd name="T87" fmla="*/ 1 h 104"/>
                <a:gd name="T88" fmla="*/ 49 w 95"/>
                <a:gd name="T8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104">
                  <a:moveTo>
                    <a:pt x="47" y="17"/>
                  </a:moveTo>
                  <a:lnTo>
                    <a:pt x="39" y="18"/>
                  </a:lnTo>
                  <a:lnTo>
                    <a:pt x="32" y="22"/>
                  </a:lnTo>
                  <a:lnTo>
                    <a:pt x="26" y="29"/>
                  </a:lnTo>
                  <a:lnTo>
                    <a:pt x="22" y="39"/>
                  </a:lnTo>
                  <a:lnTo>
                    <a:pt x="21" y="51"/>
                  </a:lnTo>
                  <a:lnTo>
                    <a:pt x="22" y="63"/>
                  </a:lnTo>
                  <a:lnTo>
                    <a:pt x="25" y="72"/>
                  </a:lnTo>
                  <a:lnTo>
                    <a:pt x="30" y="80"/>
                  </a:lnTo>
                  <a:lnTo>
                    <a:pt x="38" y="84"/>
                  </a:lnTo>
                  <a:lnTo>
                    <a:pt x="47" y="86"/>
                  </a:lnTo>
                  <a:lnTo>
                    <a:pt x="55" y="85"/>
                  </a:lnTo>
                  <a:lnTo>
                    <a:pt x="62" y="81"/>
                  </a:lnTo>
                  <a:lnTo>
                    <a:pt x="68" y="74"/>
                  </a:lnTo>
                  <a:lnTo>
                    <a:pt x="73" y="65"/>
                  </a:lnTo>
                  <a:lnTo>
                    <a:pt x="74" y="52"/>
                  </a:lnTo>
                  <a:lnTo>
                    <a:pt x="72" y="37"/>
                  </a:lnTo>
                  <a:lnTo>
                    <a:pt x="67" y="26"/>
                  </a:lnTo>
                  <a:lnTo>
                    <a:pt x="59" y="19"/>
                  </a:lnTo>
                  <a:lnTo>
                    <a:pt x="47" y="17"/>
                  </a:lnTo>
                  <a:close/>
                  <a:moveTo>
                    <a:pt x="49" y="0"/>
                  </a:moveTo>
                  <a:lnTo>
                    <a:pt x="62" y="1"/>
                  </a:lnTo>
                  <a:lnTo>
                    <a:pt x="73" y="5"/>
                  </a:lnTo>
                  <a:lnTo>
                    <a:pt x="82" y="12"/>
                  </a:lnTo>
                  <a:lnTo>
                    <a:pt x="89" y="22"/>
                  </a:lnTo>
                  <a:lnTo>
                    <a:pt x="93" y="34"/>
                  </a:lnTo>
                  <a:lnTo>
                    <a:pt x="95" y="50"/>
                  </a:lnTo>
                  <a:lnTo>
                    <a:pt x="93" y="66"/>
                  </a:lnTo>
                  <a:lnTo>
                    <a:pt x="88" y="79"/>
                  </a:lnTo>
                  <a:lnTo>
                    <a:pt x="80" y="89"/>
                  </a:lnTo>
                  <a:lnTo>
                    <a:pt x="70" y="97"/>
                  </a:lnTo>
                  <a:lnTo>
                    <a:pt x="59" y="102"/>
                  </a:lnTo>
                  <a:lnTo>
                    <a:pt x="46" y="104"/>
                  </a:lnTo>
                  <a:lnTo>
                    <a:pt x="32" y="102"/>
                  </a:lnTo>
                  <a:lnTo>
                    <a:pt x="20" y="97"/>
                  </a:lnTo>
                  <a:lnTo>
                    <a:pt x="12" y="90"/>
                  </a:lnTo>
                  <a:lnTo>
                    <a:pt x="5" y="80"/>
                  </a:lnTo>
                  <a:lnTo>
                    <a:pt x="2" y="67"/>
                  </a:lnTo>
                  <a:lnTo>
                    <a:pt x="0" y="53"/>
                  </a:lnTo>
                  <a:lnTo>
                    <a:pt x="2" y="37"/>
                  </a:lnTo>
                  <a:lnTo>
                    <a:pt x="7" y="24"/>
                  </a:lnTo>
                  <a:lnTo>
                    <a:pt x="15" y="14"/>
                  </a:lnTo>
                  <a:lnTo>
                    <a:pt x="25" y="6"/>
                  </a:lnTo>
                  <a:lnTo>
                    <a:pt x="3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FFD16D5B-931B-0128-A1A4-90E97E7BB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3162" y="2651964"/>
              <a:ext cx="56792" cy="80456"/>
            </a:xfrm>
            <a:custGeom>
              <a:avLst/>
              <a:gdLst>
                <a:gd name="T0" fmla="*/ 27 w 72"/>
                <a:gd name="T1" fmla="*/ 15 h 101"/>
                <a:gd name="T2" fmla="*/ 23 w 72"/>
                <a:gd name="T3" fmla="*/ 16 h 101"/>
                <a:gd name="T4" fmla="*/ 19 w 72"/>
                <a:gd name="T5" fmla="*/ 16 h 101"/>
                <a:gd name="T6" fmla="*/ 19 w 72"/>
                <a:gd name="T7" fmla="*/ 45 h 101"/>
                <a:gd name="T8" fmla="*/ 22 w 72"/>
                <a:gd name="T9" fmla="*/ 45 h 101"/>
                <a:gd name="T10" fmla="*/ 26 w 72"/>
                <a:gd name="T11" fmla="*/ 45 h 101"/>
                <a:gd name="T12" fmla="*/ 36 w 72"/>
                <a:gd name="T13" fmla="*/ 43 h 101"/>
                <a:gd name="T14" fmla="*/ 42 w 72"/>
                <a:gd name="T15" fmla="*/ 38 h 101"/>
                <a:gd name="T16" fmla="*/ 45 w 72"/>
                <a:gd name="T17" fmla="*/ 30 h 101"/>
                <a:gd name="T18" fmla="*/ 43 w 72"/>
                <a:gd name="T19" fmla="*/ 22 h 101"/>
                <a:gd name="T20" fmla="*/ 37 w 72"/>
                <a:gd name="T21" fmla="*/ 17 h 101"/>
                <a:gd name="T22" fmla="*/ 27 w 72"/>
                <a:gd name="T23" fmla="*/ 15 h 101"/>
                <a:gd name="T24" fmla="*/ 29 w 72"/>
                <a:gd name="T25" fmla="*/ 0 h 101"/>
                <a:gd name="T26" fmla="*/ 41 w 72"/>
                <a:gd name="T27" fmla="*/ 1 h 101"/>
                <a:gd name="T28" fmla="*/ 51 w 72"/>
                <a:gd name="T29" fmla="*/ 4 h 101"/>
                <a:gd name="T30" fmla="*/ 58 w 72"/>
                <a:gd name="T31" fmla="*/ 9 h 101"/>
                <a:gd name="T32" fmla="*/ 63 w 72"/>
                <a:gd name="T33" fmla="*/ 17 h 101"/>
                <a:gd name="T34" fmla="*/ 65 w 72"/>
                <a:gd name="T35" fmla="*/ 28 h 101"/>
                <a:gd name="T36" fmla="*/ 63 w 72"/>
                <a:gd name="T37" fmla="*/ 38 h 101"/>
                <a:gd name="T38" fmla="*/ 58 w 72"/>
                <a:gd name="T39" fmla="*/ 47 h 101"/>
                <a:gd name="T40" fmla="*/ 50 w 72"/>
                <a:gd name="T41" fmla="*/ 53 h 101"/>
                <a:gd name="T42" fmla="*/ 39 w 72"/>
                <a:gd name="T43" fmla="*/ 56 h 101"/>
                <a:gd name="T44" fmla="*/ 44 w 72"/>
                <a:gd name="T45" fmla="*/ 62 h 101"/>
                <a:gd name="T46" fmla="*/ 48 w 72"/>
                <a:gd name="T47" fmla="*/ 67 h 101"/>
                <a:gd name="T48" fmla="*/ 72 w 72"/>
                <a:gd name="T49" fmla="*/ 101 h 101"/>
                <a:gd name="T50" fmla="*/ 48 w 72"/>
                <a:gd name="T51" fmla="*/ 101 h 101"/>
                <a:gd name="T52" fmla="*/ 20 w 72"/>
                <a:gd name="T53" fmla="*/ 59 h 101"/>
                <a:gd name="T54" fmla="*/ 19 w 72"/>
                <a:gd name="T55" fmla="*/ 59 h 101"/>
                <a:gd name="T56" fmla="*/ 19 w 72"/>
                <a:gd name="T57" fmla="*/ 101 h 101"/>
                <a:gd name="T58" fmla="*/ 0 w 72"/>
                <a:gd name="T59" fmla="*/ 101 h 101"/>
                <a:gd name="T60" fmla="*/ 0 w 72"/>
                <a:gd name="T61" fmla="*/ 0 h 101"/>
                <a:gd name="T62" fmla="*/ 13 w 72"/>
                <a:gd name="T63" fmla="*/ 0 h 101"/>
                <a:gd name="T64" fmla="*/ 29 w 72"/>
                <a:gd name="T6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1">
                  <a:moveTo>
                    <a:pt x="27" y="15"/>
                  </a:moveTo>
                  <a:lnTo>
                    <a:pt x="23" y="16"/>
                  </a:lnTo>
                  <a:lnTo>
                    <a:pt x="19" y="16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6" y="43"/>
                  </a:lnTo>
                  <a:lnTo>
                    <a:pt x="42" y="38"/>
                  </a:lnTo>
                  <a:lnTo>
                    <a:pt x="45" y="30"/>
                  </a:lnTo>
                  <a:lnTo>
                    <a:pt x="43" y="22"/>
                  </a:lnTo>
                  <a:lnTo>
                    <a:pt x="37" y="17"/>
                  </a:lnTo>
                  <a:lnTo>
                    <a:pt x="27" y="15"/>
                  </a:lnTo>
                  <a:close/>
                  <a:moveTo>
                    <a:pt x="29" y="0"/>
                  </a:moveTo>
                  <a:lnTo>
                    <a:pt x="41" y="1"/>
                  </a:lnTo>
                  <a:lnTo>
                    <a:pt x="51" y="4"/>
                  </a:lnTo>
                  <a:lnTo>
                    <a:pt x="58" y="9"/>
                  </a:lnTo>
                  <a:lnTo>
                    <a:pt x="63" y="17"/>
                  </a:lnTo>
                  <a:lnTo>
                    <a:pt x="65" y="28"/>
                  </a:lnTo>
                  <a:lnTo>
                    <a:pt x="63" y="38"/>
                  </a:lnTo>
                  <a:lnTo>
                    <a:pt x="58" y="47"/>
                  </a:lnTo>
                  <a:lnTo>
                    <a:pt x="50" y="53"/>
                  </a:lnTo>
                  <a:lnTo>
                    <a:pt x="39" y="56"/>
                  </a:lnTo>
                  <a:lnTo>
                    <a:pt x="44" y="62"/>
                  </a:lnTo>
                  <a:lnTo>
                    <a:pt x="48" y="67"/>
                  </a:lnTo>
                  <a:lnTo>
                    <a:pt x="72" y="101"/>
                  </a:lnTo>
                  <a:lnTo>
                    <a:pt x="48" y="101"/>
                  </a:lnTo>
                  <a:lnTo>
                    <a:pt x="20" y="59"/>
                  </a:lnTo>
                  <a:lnTo>
                    <a:pt x="19" y="59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82876C20-FE73-31D0-67F2-EB7917ABD7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261" y="2651964"/>
              <a:ext cx="70990" cy="80456"/>
            </a:xfrm>
            <a:custGeom>
              <a:avLst/>
              <a:gdLst>
                <a:gd name="T0" fmla="*/ 45 w 92"/>
                <a:gd name="T1" fmla="*/ 22 h 101"/>
                <a:gd name="T2" fmla="*/ 40 w 92"/>
                <a:gd name="T3" fmla="*/ 39 h 101"/>
                <a:gd name="T4" fmla="*/ 31 w 92"/>
                <a:gd name="T5" fmla="*/ 65 h 101"/>
                <a:gd name="T6" fmla="*/ 59 w 92"/>
                <a:gd name="T7" fmla="*/ 65 h 101"/>
                <a:gd name="T8" fmla="*/ 50 w 92"/>
                <a:gd name="T9" fmla="*/ 39 h 101"/>
                <a:gd name="T10" fmla="*/ 45 w 92"/>
                <a:gd name="T11" fmla="*/ 22 h 101"/>
                <a:gd name="T12" fmla="*/ 45 w 92"/>
                <a:gd name="T13" fmla="*/ 22 h 101"/>
                <a:gd name="T14" fmla="*/ 35 w 92"/>
                <a:gd name="T15" fmla="*/ 0 h 101"/>
                <a:gd name="T16" fmla="*/ 57 w 92"/>
                <a:gd name="T17" fmla="*/ 0 h 101"/>
                <a:gd name="T18" fmla="*/ 92 w 92"/>
                <a:gd name="T19" fmla="*/ 101 h 101"/>
                <a:gd name="T20" fmla="*/ 71 w 92"/>
                <a:gd name="T21" fmla="*/ 101 h 101"/>
                <a:gd name="T22" fmla="*/ 64 w 92"/>
                <a:gd name="T23" fmla="*/ 80 h 101"/>
                <a:gd name="T24" fmla="*/ 26 w 92"/>
                <a:gd name="T25" fmla="*/ 80 h 101"/>
                <a:gd name="T26" fmla="*/ 19 w 92"/>
                <a:gd name="T27" fmla="*/ 101 h 101"/>
                <a:gd name="T28" fmla="*/ 0 w 92"/>
                <a:gd name="T29" fmla="*/ 101 h 101"/>
                <a:gd name="T30" fmla="*/ 35 w 92"/>
                <a:gd name="T3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1">
                  <a:moveTo>
                    <a:pt x="45" y="22"/>
                  </a:moveTo>
                  <a:lnTo>
                    <a:pt x="40" y="39"/>
                  </a:lnTo>
                  <a:lnTo>
                    <a:pt x="31" y="65"/>
                  </a:lnTo>
                  <a:lnTo>
                    <a:pt x="59" y="65"/>
                  </a:lnTo>
                  <a:lnTo>
                    <a:pt x="50" y="39"/>
                  </a:lnTo>
                  <a:lnTo>
                    <a:pt x="45" y="22"/>
                  </a:lnTo>
                  <a:lnTo>
                    <a:pt x="45" y="22"/>
                  </a:lnTo>
                  <a:close/>
                  <a:moveTo>
                    <a:pt x="35" y="0"/>
                  </a:moveTo>
                  <a:lnTo>
                    <a:pt x="57" y="0"/>
                  </a:lnTo>
                  <a:lnTo>
                    <a:pt x="92" y="101"/>
                  </a:lnTo>
                  <a:lnTo>
                    <a:pt x="71" y="101"/>
                  </a:lnTo>
                  <a:lnTo>
                    <a:pt x="64" y="80"/>
                  </a:lnTo>
                  <a:lnTo>
                    <a:pt x="26" y="80"/>
                  </a:lnTo>
                  <a:lnTo>
                    <a:pt x="19" y="101"/>
                  </a:lnTo>
                  <a:lnTo>
                    <a:pt x="0" y="10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CCFFAEC3-759A-B591-0853-1280BD83E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984" y="2651964"/>
              <a:ext cx="56792" cy="80456"/>
            </a:xfrm>
            <a:custGeom>
              <a:avLst/>
              <a:gdLst>
                <a:gd name="T0" fmla="*/ 0 w 71"/>
                <a:gd name="T1" fmla="*/ 0 h 101"/>
                <a:gd name="T2" fmla="*/ 71 w 71"/>
                <a:gd name="T3" fmla="*/ 0 h 101"/>
                <a:gd name="T4" fmla="*/ 71 w 71"/>
                <a:gd name="T5" fmla="*/ 17 h 101"/>
                <a:gd name="T6" fmla="*/ 45 w 71"/>
                <a:gd name="T7" fmla="*/ 17 h 101"/>
                <a:gd name="T8" fmla="*/ 45 w 71"/>
                <a:gd name="T9" fmla="*/ 101 h 101"/>
                <a:gd name="T10" fmla="*/ 25 w 71"/>
                <a:gd name="T11" fmla="*/ 101 h 101"/>
                <a:gd name="T12" fmla="*/ 25 w 71"/>
                <a:gd name="T13" fmla="*/ 17 h 101"/>
                <a:gd name="T14" fmla="*/ 0 w 71"/>
                <a:gd name="T15" fmla="*/ 17 h 101"/>
                <a:gd name="T16" fmla="*/ 0 w 71"/>
                <a:gd name="T1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01">
                  <a:moveTo>
                    <a:pt x="0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45" y="17"/>
                  </a:lnTo>
                  <a:lnTo>
                    <a:pt x="45" y="101"/>
                  </a:lnTo>
                  <a:lnTo>
                    <a:pt x="25" y="101"/>
                  </a:lnTo>
                  <a:lnTo>
                    <a:pt x="25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22D4BAB-F924-B047-CC79-84D282515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20" y="2651964"/>
              <a:ext cx="66258" cy="80456"/>
            </a:xfrm>
            <a:custGeom>
              <a:avLst/>
              <a:gdLst>
                <a:gd name="T0" fmla="*/ 0 w 83"/>
                <a:gd name="T1" fmla="*/ 0 h 101"/>
                <a:gd name="T2" fmla="*/ 21 w 83"/>
                <a:gd name="T3" fmla="*/ 0 h 101"/>
                <a:gd name="T4" fmla="*/ 34 w 83"/>
                <a:gd name="T5" fmla="*/ 29 h 101"/>
                <a:gd name="T6" fmla="*/ 41 w 83"/>
                <a:gd name="T7" fmla="*/ 46 h 101"/>
                <a:gd name="T8" fmla="*/ 41 w 83"/>
                <a:gd name="T9" fmla="*/ 46 h 101"/>
                <a:gd name="T10" fmla="*/ 45 w 83"/>
                <a:gd name="T11" fmla="*/ 37 h 101"/>
                <a:gd name="T12" fmla="*/ 49 w 83"/>
                <a:gd name="T13" fmla="*/ 27 h 101"/>
                <a:gd name="T14" fmla="*/ 62 w 83"/>
                <a:gd name="T15" fmla="*/ 0 h 101"/>
                <a:gd name="T16" fmla="*/ 83 w 83"/>
                <a:gd name="T17" fmla="*/ 0 h 101"/>
                <a:gd name="T18" fmla="*/ 50 w 83"/>
                <a:gd name="T19" fmla="*/ 65 h 101"/>
                <a:gd name="T20" fmla="*/ 50 w 83"/>
                <a:gd name="T21" fmla="*/ 101 h 101"/>
                <a:gd name="T22" fmla="*/ 31 w 83"/>
                <a:gd name="T23" fmla="*/ 101 h 101"/>
                <a:gd name="T24" fmla="*/ 31 w 83"/>
                <a:gd name="T25" fmla="*/ 65 h 101"/>
                <a:gd name="T26" fmla="*/ 0 w 83"/>
                <a:gd name="T2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101">
                  <a:moveTo>
                    <a:pt x="0" y="0"/>
                  </a:moveTo>
                  <a:lnTo>
                    <a:pt x="21" y="0"/>
                  </a:lnTo>
                  <a:lnTo>
                    <a:pt x="34" y="29"/>
                  </a:lnTo>
                  <a:lnTo>
                    <a:pt x="41" y="46"/>
                  </a:lnTo>
                  <a:lnTo>
                    <a:pt x="41" y="46"/>
                  </a:lnTo>
                  <a:lnTo>
                    <a:pt x="45" y="37"/>
                  </a:lnTo>
                  <a:lnTo>
                    <a:pt x="49" y="27"/>
                  </a:lnTo>
                  <a:lnTo>
                    <a:pt x="62" y="0"/>
                  </a:lnTo>
                  <a:lnTo>
                    <a:pt x="83" y="0"/>
                  </a:lnTo>
                  <a:lnTo>
                    <a:pt x="50" y="65"/>
                  </a:lnTo>
                  <a:lnTo>
                    <a:pt x="50" y="101"/>
                  </a:lnTo>
                  <a:lnTo>
                    <a:pt x="31" y="101"/>
                  </a:lnTo>
                  <a:lnTo>
                    <a:pt x="31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EA1F35CF-3769-19E3-4BF1-534257665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1159" y="2249686"/>
              <a:ext cx="272129" cy="312357"/>
            </a:xfrm>
            <a:custGeom>
              <a:avLst/>
              <a:gdLst>
                <a:gd name="T0" fmla="*/ 170 w 345"/>
                <a:gd name="T1" fmla="*/ 48 h 398"/>
                <a:gd name="T2" fmla="*/ 162 w 345"/>
                <a:gd name="T3" fmla="*/ 77 h 398"/>
                <a:gd name="T4" fmla="*/ 152 w 345"/>
                <a:gd name="T5" fmla="*/ 106 h 398"/>
                <a:gd name="T6" fmla="*/ 95 w 345"/>
                <a:gd name="T7" fmla="*/ 264 h 398"/>
                <a:gd name="T8" fmla="*/ 246 w 345"/>
                <a:gd name="T9" fmla="*/ 264 h 398"/>
                <a:gd name="T10" fmla="*/ 189 w 345"/>
                <a:gd name="T11" fmla="*/ 107 h 398"/>
                <a:gd name="T12" fmla="*/ 179 w 345"/>
                <a:gd name="T13" fmla="*/ 78 h 398"/>
                <a:gd name="T14" fmla="*/ 171 w 345"/>
                <a:gd name="T15" fmla="*/ 48 h 398"/>
                <a:gd name="T16" fmla="*/ 170 w 345"/>
                <a:gd name="T17" fmla="*/ 48 h 398"/>
                <a:gd name="T18" fmla="*/ 148 w 345"/>
                <a:gd name="T19" fmla="*/ 0 h 398"/>
                <a:gd name="T20" fmla="*/ 197 w 345"/>
                <a:gd name="T21" fmla="*/ 0 h 398"/>
                <a:gd name="T22" fmla="*/ 345 w 345"/>
                <a:gd name="T23" fmla="*/ 398 h 398"/>
                <a:gd name="T24" fmla="*/ 293 w 345"/>
                <a:gd name="T25" fmla="*/ 398 h 398"/>
                <a:gd name="T26" fmla="*/ 259 w 345"/>
                <a:gd name="T27" fmla="*/ 300 h 398"/>
                <a:gd name="T28" fmla="*/ 81 w 345"/>
                <a:gd name="T29" fmla="*/ 300 h 398"/>
                <a:gd name="T30" fmla="*/ 46 w 345"/>
                <a:gd name="T31" fmla="*/ 398 h 398"/>
                <a:gd name="T32" fmla="*/ 0 w 345"/>
                <a:gd name="T33" fmla="*/ 398 h 398"/>
                <a:gd name="T34" fmla="*/ 148 w 345"/>
                <a:gd name="T3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98">
                  <a:moveTo>
                    <a:pt x="170" y="48"/>
                  </a:moveTo>
                  <a:lnTo>
                    <a:pt x="162" y="77"/>
                  </a:lnTo>
                  <a:lnTo>
                    <a:pt x="152" y="106"/>
                  </a:lnTo>
                  <a:lnTo>
                    <a:pt x="95" y="264"/>
                  </a:lnTo>
                  <a:lnTo>
                    <a:pt x="246" y="264"/>
                  </a:lnTo>
                  <a:lnTo>
                    <a:pt x="189" y="107"/>
                  </a:lnTo>
                  <a:lnTo>
                    <a:pt x="179" y="78"/>
                  </a:lnTo>
                  <a:lnTo>
                    <a:pt x="171" y="48"/>
                  </a:lnTo>
                  <a:lnTo>
                    <a:pt x="170" y="48"/>
                  </a:lnTo>
                  <a:close/>
                  <a:moveTo>
                    <a:pt x="148" y="0"/>
                  </a:moveTo>
                  <a:lnTo>
                    <a:pt x="197" y="0"/>
                  </a:lnTo>
                  <a:lnTo>
                    <a:pt x="345" y="398"/>
                  </a:lnTo>
                  <a:lnTo>
                    <a:pt x="293" y="398"/>
                  </a:lnTo>
                  <a:lnTo>
                    <a:pt x="259" y="300"/>
                  </a:lnTo>
                  <a:lnTo>
                    <a:pt x="81" y="300"/>
                  </a:lnTo>
                  <a:lnTo>
                    <a:pt x="46" y="398"/>
                  </a:lnTo>
                  <a:lnTo>
                    <a:pt x="0" y="39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5CC2208-1754-ACCD-8285-B18BC9479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050" y="2327776"/>
              <a:ext cx="111218" cy="234268"/>
            </a:xfrm>
            <a:custGeom>
              <a:avLst/>
              <a:gdLst>
                <a:gd name="T0" fmla="*/ 119 w 141"/>
                <a:gd name="T1" fmla="*/ 0 h 299"/>
                <a:gd name="T2" fmla="*/ 141 w 141"/>
                <a:gd name="T3" fmla="*/ 0 h 299"/>
                <a:gd name="T4" fmla="*/ 139 w 141"/>
                <a:gd name="T5" fmla="*/ 44 h 299"/>
                <a:gd name="T6" fmla="*/ 119 w 141"/>
                <a:gd name="T7" fmla="*/ 42 h 299"/>
                <a:gd name="T8" fmla="*/ 101 w 141"/>
                <a:gd name="T9" fmla="*/ 45 h 299"/>
                <a:gd name="T10" fmla="*/ 86 w 141"/>
                <a:gd name="T11" fmla="*/ 53 h 299"/>
                <a:gd name="T12" fmla="*/ 73 w 141"/>
                <a:gd name="T13" fmla="*/ 64 h 299"/>
                <a:gd name="T14" fmla="*/ 62 w 141"/>
                <a:gd name="T15" fmla="*/ 79 h 299"/>
                <a:gd name="T16" fmla="*/ 54 w 141"/>
                <a:gd name="T17" fmla="*/ 99 h 299"/>
                <a:gd name="T18" fmla="*/ 48 w 141"/>
                <a:gd name="T19" fmla="*/ 123 h 299"/>
                <a:gd name="T20" fmla="*/ 45 w 141"/>
                <a:gd name="T21" fmla="*/ 151 h 299"/>
                <a:gd name="T22" fmla="*/ 44 w 141"/>
                <a:gd name="T23" fmla="*/ 182 h 299"/>
                <a:gd name="T24" fmla="*/ 44 w 141"/>
                <a:gd name="T25" fmla="*/ 299 h 299"/>
                <a:gd name="T26" fmla="*/ 0 w 141"/>
                <a:gd name="T27" fmla="*/ 299 h 299"/>
                <a:gd name="T28" fmla="*/ 0 w 141"/>
                <a:gd name="T29" fmla="*/ 5 h 299"/>
                <a:gd name="T30" fmla="*/ 43 w 141"/>
                <a:gd name="T31" fmla="*/ 5 h 299"/>
                <a:gd name="T32" fmla="*/ 43 w 141"/>
                <a:gd name="T33" fmla="*/ 27 h 299"/>
                <a:gd name="T34" fmla="*/ 40 w 141"/>
                <a:gd name="T35" fmla="*/ 53 h 299"/>
                <a:gd name="T36" fmla="*/ 37 w 141"/>
                <a:gd name="T37" fmla="*/ 79 h 299"/>
                <a:gd name="T38" fmla="*/ 37 w 141"/>
                <a:gd name="T39" fmla="*/ 79 h 299"/>
                <a:gd name="T40" fmla="*/ 43 w 141"/>
                <a:gd name="T41" fmla="*/ 63 h 299"/>
                <a:gd name="T42" fmla="*/ 50 w 141"/>
                <a:gd name="T43" fmla="*/ 48 h 299"/>
                <a:gd name="T44" fmla="*/ 59 w 141"/>
                <a:gd name="T45" fmla="*/ 34 h 299"/>
                <a:gd name="T46" fmla="*/ 71 w 141"/>
                <a:gd name="T47" fmla="*/ 21 h 299"/>
                <a:gd name="T48" fmla="*/ 84 w 141"/>
                <a:gd name="T49" fmla="*/ 11 h 299"/>
                <a:gd name="T50" fmla="*/ 101 w 141"/>
                <a:gd name="T51" fmla="*/ 3 h 299"/>
                <a:gd name="T52" fmla="*/ 119 w 141"/>
                <a:gd name="T53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1" h="299">
                  <a:moveTo>
                    <a:pt x="119" y="0"/>
                  </a:moveTo>
                  <a:lnTo>
                    <a:pt x="141" y="0"/>
                  </a:lnTo>
                  <a:lnTo>
                    <a:pt x="139" y="44"/>
                  </a:lnTo>
                  <a:lnTo>
                    <a:pt x="119" y="42"/>
                  </a:lnTo>
                  <a:lnTo>
                    <a:pt x="101" y="45"/>
                  </a:lnTo>
                  <a:lnTo>
                    <a:pt x="86" y="53"/>
                  </a:lnTo>
                  <a:lnTo>
                    <a:pt x="73" y="64"/>
                  </a:lnTo>
                  <a:lnTo>
                    <a:pt x="62" y="79"/>
                  </a:lnTo>
                  <a:lnTo>
                    <a:pt x="54" y="99"/>
                  </a:lnTo>
                  <a:lnTo>
                    <a:pt x="48" y="123"/>
                  </a:lnTo>
                  <a:lnTo>
                    <a:pt x="45" y="151"/>
                  </a:lnTo>
                  <a:lnTo>
                    <a:pt x="44" y="182"/>
                  </a:lnTo>
                  <a:lnTo>
                    <a:pt x="44" y="299"/>
                  </a:lnTo>
                  <a:lnTo>
                    <a:pt x="0" y="299"/>
                  </a:lnTo>
                  <a:lnTo>
                    <a:pt x="0" y="5"/>
                  </a:lnTo>
                  <a:lnTo>
                    <a:pt x="43" y="5"/>
                  </a:lnTo>
                  <a:lnTo>
                    <a:pt x="43" y="27"/>
                  </a:lnTo>
                  <a:lnTo>
                    <a:pt x="40" y="53"/>
                  </a:lnTo>
                  <a:lnTo>
                    <a:pt x="37" y="79"/>
                  </a:lnTo>
                  <a:lnTo>
                    <a:pt x="37" y="79"/>
                  </a:lnTo>
                  <a:lnTo>
                    <a:pt x="43" y="63"/>
                  </a:lnTo>
                  <a:lnTo>
                    <a:pt x="50" y="48"/>
                  </a:lnTo>
                  <a:lnTo>
                    <a:pt x="59" y="34"/>
                  </a:lnTo>
                  <a:lnTo>
                    <a:pt x="71" y="21"/>
                  </a:lnTo>
                  <a:lnTo>
                    <a:pt x="84" y="11"/>
                  </a:lnTo>
                  <a:lnTo>
                    <a:pt x="101" y="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BB7587BD-FD32-E10C-E06B-69806FAF85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4734" y="2327776"/>
              <a:ext cx="222436" cy="357317"/>
            </a:xfrm>
            <a:custGeom>
              <a:avLst/>
              <a:gdLst>
                <a:gd name="T0" fmla="*/ 56 w 282"/>
                <a:gd name="T1" fmla="*/ 325 h 453"/>
                <a:gd name="T2" fmla="*/ 47 w 282"/>
                <a:gd name="T3" fmla="*/ 375 h 453"/>
                <a:gd name="T4" fmla="*/ 76 w 282"/>
                <a:gd name="T5" fmla="*/ 406 h 453"/>
                <a:gd name="T6" fmla="*/ 131 w 282"/>
                <a:gd name="T7" fmla="*/ 417 h 453"/>
                <a:gd name="T8" fmla="*/ 198 w 282"/>
                <a:gd name="T9" fmla="*/ 403 h 453"/>
                <a:gd name="T10" fmla="*/ 230 w 282"/>
                <a:gd name="T11" fmla="*/ 367 h 453"/>
                <a:gd name="T12" fmla="*/ 225 w 282"/>
                <a:gd name="T13" fmla="*/ 323 h 453"/>
                <a:gd name="T14" fmla="*/ 186 w 282"/>
                <a:gd name="T15" fmla="*/ 302 h 453"/>
                <a:gd name="T16" fmla="*/ 95 w 282"/>
                <a:gd name="T17" fmla="*/ 300 h 453"/>
                <a:gd name="T18" fmla="*/ 116 w 282"/>
                <a:gd name="T19" fmla="*/ 36 h 453"/>
                <a:gd name="T20" fmla="*/ 70 w 282"/>
                <a:gd name="T21" fmla="*/ 61 h 453"/>
                <a:gd name="T22" fmla="*/ 54 w 282"/>
                <a:gd name="T23" fmla="*/ 109 h 453"/>
                <a:gd name="T24" fmla="*/ 70 w 282"/>
                <a:gd name="T25" fmla="*/ 158 h 453"/>
                <a:gd name="T26" fmla="*/ 114 w 282"/>
                <a:gd name="T27" fmla="*/ 181 h 453"/>
                <a:gd name="T28" fmla="*/ 170 w 282"/>
                <a:gd name="T29" fmla="*/ 176 h 453"/>
                <a:gd name="T30" fmla="*/ 206 w 282"/>
                <a:gd name="T31" fmla="*/ 144 h 453"/>
                <a:gd name="T32" fmla="*/ 211 w 282"/>
                <a:gd name="T33" fmla="*/ 89 h 453"/>
                <a:gd name="T34" fmla="*/ 186 w 282"/>
                <a:gd name="T35" fmla="*/ 48 h 453"/>
                <a:gd name="T36" fmla="*/ 136 w 282"/>
                <a:gd name="T37" fmla="*/ 34 h 453"/>
                <a:gd name="T38" fmla="*/ 168 w 282"/>
                <a:gd name="T39" fmla="*/ 2 h 453"/>
                <a:gd name="T40" fmla="*/ 192 w 282"/>
                <a:gd name="T41" fmla="*/ 4 h 453"/>
                <a:gd name="T42" fmla="*/ 218 w 282"/>
                <a:gd name="T43" fmla="*/ 5 h 453"/>
                <a:gd name="T44" fmla="*/ 247 w 282"/>
                <a:gd name="T45" fmla="*/ 40 h 453"/>
                <a:gd name="T46" fmla="*/ 230 w 282"/>
                <a:gd name="T47" fmla="*/ 39 h 453"/>
                <a:gd name="T48" fmla="*/ 229 w 282"/>
                <a:gd name="T49" fmla="*/ 40 h 453"/>
                <a:gd name="T50" fmla="*/ 255 w 282"/>
                <a:gd name="T51" fmla="*/ 84 h 453"/>
                <a:gd name="T52" fmla="*/ 251 w 282"/>
                <a:gd name="T53" fmla="*/ 144 h 453"/>
                <a:gd name="T54" fmla="*/ 218 w 282"/>
                <a:gd name="T55" fmla="*/ 190 h 453"/>
                <a:gd name="T56" fmla="*/ 157 w 282"/>
                <a:gd name="T57" fmla="*/ 213 h 453"/>
                <a:gd name="T58" fmla="*/ 101 w 282"/>
                <a:gd name="T59" fmla="*/ 213 h 453"/>
                <a:gd name="T60" fmla="*/ 73 w 282"/>
                <a:gd name="T61" fmla="*/ 222 h 453"/>
                <a:gd name="T62" fmla="*/ 69 w 282"/>
                <a:gd name="T63" fmla="*/ 246 h 453"/>
                <a:gd name="T64" fmla="*/ 101 w 282"/>
                <a:gd name="T65" fmla="*/ 261 h 453"/>
                <a:gd name="T66" fmla="*/ 204 w 282"/>
                <a:gd name="T67" fmla="*/ 264 h 453"/>
                <a:gd name="T68" fmla="*/ 258 w 282"/>
                <a:gd name="T69" fmla="*/ 291 h 453"/>
                <a:gd name="T70" fmla="*/ 276 w 282"/>
                <a:gd name="T71" fmla="*/ 344 h 453"/>
                <a:gd name="T72" fmla="*/ 252 w 282"/>
                <a:gd name="T73" fmla="*/ 407 h 453"/>
                <a:gd name="T74" fmla="*/ 185 w 282"/>
                <a:gd name="T75" fmla="*/ 445 h 453"/>
                <a:gd name="T76" fmla="*/ 95 w 282"/>
                <a:gd name="T77" fmla="*/ 452 h 453"/>
                <a:gd name="T78" fmla="*/ 33 w 282"/>
                <a:gd name="T79" fmla="*/ 431 h 453"/>
                <a:gd name="T80" fmla="*/ 2 w 282"/>
                <a:gd name="T81" fmla="*/ 387 h 453"/>
                <a:gd name="T82" fmla="*/ 10 w 282"/>
                <a:gd name="T83" fmla="*/ 327 h 453"/>
                <a:gd name="T84" fmla="*/ 51 w 282"/>
                <a:gd name="T85" fmla="*/ 289 h 453"/>
                <a:gd name="T86" fmla="*/ 23 w 282"/>
                <a:gd name="T87" fmla="*/ 260 h 453"/>
                <a:gd name="T88" fmla="*/ 30 w 282"/>
                <a:gd name="T89" fmla="*/ 218 h 453"/>
                <a:gd name="T90" fmla="*/ 38 w 282"/>
                <a:gd name="T91" fmla="*/ 187 h 453"/>
                <a:gd name="T92" fmla="*/ 12 w 282"/>
                <a:gd name="T93" fmla="*/ 136 h 453"/>
                <a:gd name="T94" fmla="*/ 19 w 282"/>
                <a:gd name="T95" fmla="*/ 69 h 453"/>
                <a:gd name="T96" fmla="*/ 62 w 282"/>
                <a:gd name="T97" fmla="*/ 20 h 453"/>
                <a:gd name="T98" fmla="*/ 138 w 282"/>
                <a:gd name="T99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453">
                  <a:moveTo>
                    <a:pt x="86" y="300"/>
                  </a:moveTo>
                  <a:lnTo>
                    <a:pt x="69" y="311"/>
                  </a:lnTo>
                  <a:lnTo>
                    <a:pt x="56" y="325"/>
                  </a:lnTo>
                  <a:lnTo>
                    <a:pt x="47" y="341"/>
                  </a:lnTo>
                  <a:lnTo>
                    <a:pt x="44" y="358"/>
                  </a:lnTo>
                  <a:lnTo>
                    <a:pt x="47" y="375"/>
                  </a:lnTo>
                  <a:lnTo>
                    <a:pt x="53" y="387"/>
                  </a:lnTo>
                  <a:lnTo>
                    <a:pt x="63" y="398"/>
                  </a:lnTo>
                  <a:lnTo>
                    <a:pt x="76" y="406"/>
                  </a:lnTo>
                  <a:lnTo>
                    <a:pt x="91" y="412"/>
                  </a:lnTo>
                  <a:lnTo>
                    <a:pt x="111" y="416"/>
                  </a:lnTo>
                  <a:lnTo>
                    <a:pt x="131" y="417"/>
                  </a:lnTo>
                  <a:lnTo>
                    <a:pt x="156" y="415"/>
                  </a:lnTo>
                  <a:lnTo>
                    <a:pt x="179" y="411"/>
                  </a:lnTo>
                  <a:lnTo>
                    <a:pt x="198" y="403"/>
                  </a:lnTo>
                  <a:lnTo>
                    <a:pt x="212" y="393"/>
                  </a:lnTo>
                  <a:lnTo>
                    <a:pt x="223" y="381"/>
                  </a:lnTo>
                  <a:lnTo>
                    <a:pt x="230" y="367"/>
                  </a:lnTo>
                  <a:lnTo>
                    <a:pt x="232" y="350"/>
                  </a:lnTo>
                  <a:lnTo>
                    <a:pt x="231" y="336"/>
                  </a:lnTo>
                  <a:lnTo>
                    <a:pt x="225" y="323"/>
                  </a:lnTo>
                  <a:lnTo>
                    <a:pt x="216" y="314"/>
                  </a:lnTo>
                  <a:lnTo>
                    <a:pt x="203" y="306"/>
                  </a:lnTo>
                  <a:lnTo>
                    <a:pt x="186" y="302"/>
                  </a:lnTo>
                  <a:lnTo>
                    <a:pt x="166" y="300"/>
                  </a:lnTo>
                  <a:lnTo>
                    <a:pt x="105" y="300"/>
                  </a:lnTo>
                  <a:lnTo>
                    <a:pt x="95" y="300"/>
                  </a:lnTo>
                  <a:lnTo>
                    <a:pt x="86" y="300"/>
                  </a:lnTo>
                  <a:close/>
                  <a:moveTo>
                    <a:pt x="136" y="34"/>
                  </a:moveTo>
                  <a:lnTo>
                    <a:pt x="116" y="36"/>
                  </a:lnTo>
                  <a:lnTo>
                    <a:pt x="97" y="41"/>
                  </a:lnTo>
                  <a:lnTo>
                    <a:pt x="82" y="50"/>
                  </a:lnTo>
                  <a:lnTo>
                    <a:pt x="70" y="61"/>
                  </a:lnTo>
                  <a:lnTo>
                    <a:pt x="61" y="75"/>
                  </a:lnTo>
                  <a:lnTo>
                    <a:pt x="56" y="91"/>
                  </a:lnTo>
                  <a:lnTo>
                    <a:pt x="54" y="109"/>
                  </a:lnTo>
                  <a:lnTo>
                    <a:pt x="56" y="128"/>
                  </a:lnTo>
                  <a:lnTo>
                    <a:pt x="61" y="144"/>
                  </a:lnTo>
                  <a:lnTo>
                    <a:pt x="70" y="158"/>
                  </a:lnTo>
                  <a:lnTo>
                    <a:pt x="81" y="168"/>
                  </a:lnTo>
                  <a:lnTo>
                    <a:pt x="95" y="176"/>
                  </a:lnTo>
                  <a:lnTo>
                    <a:pt x="114" y="181"/>
                  </a:lnTo>
                  <a:lnTo>
                    <a:pt x="134" y="182"/>
                  </a:lnTo>
                  <a:lnTo>
                    <a:pt x="153" y="181"/>
                  </a:lnTo>
                  <a:lnTo>
                    <a:pt x="170" y="176"/>
                  </a:lnTo>
                  <a:lnTo>
                    <a:pt x="185" y="168"/>
                  </a:lnTo>
                  <a:lnTo>
                    <a:pt x="197" y="158"/>
                  </a:lnTo>
                  <a:lnTo>
                    <a:pt x="206" y="144"/>
                  </a:lnTo>
                  <a:lnTo>
                    <a:pt x="211" y="128"/>
                  </a:lnTo>
                  <a:lnTo>
                    <a:pt x="213" y="109"/>
                  </a:lnTo>
                  <a:lnTo>
                    <a:pt x="211" y="89"/>
                  </a:lnTo>
                  <a:lnTo>
                    <a:pt x="206" y="73"/>
                  </a:lnTo>
                  <a:lnTo>
                    <a:pt x="198" y="59"/>
                  </a:lnTo>
                  <a:lnTo>
                    <a:pt x="186" y="48"/>
                  </a:lnTo>
                  <a:lnTo>
                    <a:pt x="172" y="41"/>
                  </a:lnTo>
                  <a:lnTo>
                    <a:pt x="155" y="36"/>
                  </a:lnTo>
                  <a:lnTo>
                    <a:pt x="136" y="34"/>
                  </a:lnTo>
                  <a:close/>
                  <a:moveTo>
                    <a:pt x="138" y="0"/>
                  </a:moveTo>
                  <a:lnTo>
                    <a:pt x="154" y="1"/>
                  </a:lnTo>
                  <a:lnTo>
                    <a:pt x="168" y="2"/>
                  </a:lnTo>
                  <a:lnTo>
                    <a:pt x="173" y="3"/>
                  </a:lnTo>
                  <a:lnTo>
                    <a:pt x="181" y="3"/>
                  </a:lnTo>
                  <a:lnTo>
                    <a:pt x="192" y="4"/>
                  </a:lnTo>
                  <a:lnTo>
                    <a:pt x="203" y="5"/>
                  </a:lnTo>
                  <a:lnTo>
                    <a:pt x="212" y="5"/>
                  </a:lnTo>
                  <a:lnTo>
                    <a:pt x="218" y="5"/>
                  </a:lnTo>
                  <a:lnTo>
                    <a:pt x="282" y="5"/>
                  </a:lnTo>
                  <a:lnTo>
                    <a:pt x="282" y="40"/>
                  </a:lnTo>
                  <a:lnTo>
                    <a:pt x="247" y="40"/>
                  </a:lnTo>
                  <a:lnTo>
                    <a:pt x="243" y="40"/>
                  </a:lnTo>
                  <a:lnTo>
                    <a:pt x="236" y="39"/>
                  </a:lnTo>
                  <a:lnTo>
                    <a:pt x="230" y="39"/>
                  </a:lnTo>
                  <a:lnTo>
                    <a:pt x="227" y="39"/>
                  </a:lnTo>
                  <a:lnTo>
                    <a:pt x="228" y="39"/>
                  </a:lnTo>
                  <a:lnTo>
                    <a:pt x="229" y="40"/>
                  </a:lnTo>
                  <a:lnTo>
                    <a:pt x="240" y="52"/>
                  </a:lnTo>
                  <a:lnTo>
                    <a:pt x="249" y="67"/>
                  </a:lnTo>
                  <a:lnTo>
                    <a:pt x="255" y="84"/>
                  </a:lnTo>
                  <a:lnTo>
                    <a:pt x="257" y="104"/>
                  </a:lnTo>
                  <a:lnTo>
                    <a:pt x="255" y="125"/>
                  </a:lnTo>
                  <a:lnTo>
                    <a:pt x="251" y="144"/>
                  </a:lnTo>
                  <a:lnTo>
                    <a:pt x="243" y="161"/>
                  </a:lnTo>
                  <a:lnTo>
                    <a:pt x="232" y="177"/>
                  </a:lnTo>
                  <a:lnTo>
                    <a:pt x="218" y="190"/>
                  </a:lnTo>
                  <a:lnTo>
                    <a:pt x="200" y="200"/>
                  </a:lnTo>
                  <a:lnTo>
                    <a:pt x="180" y="208"/>
                  </a:lnTo>
                  <a:lnTo>
                    <a:pt x="157" y="213"/>
                  </a:lnTo>
                  <a:lnTo>
                    <a:pt x="130" y="215"/>
                  </a:lnTo>
                  <a:lnTo>
                    <a:pt x="116" y="214"/>
                  </a:lnTo>
                  <a:lnTo>
                    <a:pt x="101" y="213"/>
                  </a:lnTo>
                  <a:lnTo>
                    <a:pt x="89" y="211"/>
                  </a:lnTo>
                  <a:lnTo>
                    <a:pt x="79" y="216"/>
                  </a:lnTo>
                  <a:lnTo>
                    <a:pt x="73" y="222"/>
                  </a:lnTo>
                  <a:lnTo>
                    <a:pt x="69" y="230"/>
                  </a:lnTo>
                  <a:lnTo>
                    <a:pt x="67" y="237"/>
                  </a:lnTo>
                  <a:lnTo>
                    <a:pt x="69" y="246"/>
                  </a:lnTo>
                  <a:lnTo>
                    <a:pt x="75" y="253"/>
                  </a:lnTo>
                  <a:lnTo>
                    <a:pt x="86" y="258"/>
                  </a:lnTo>
                  <a:lnTo>
                    <a:pt x="101" y="261"/>
                  </a:lnTo>
                  <a:lnTo>
                    <a:pt x="121" y="262"/>
                  </a:lnTo>
                  <a:lnTo>
                    <a:pt x="178" y="262"/>
                  </a:lnTo>
                  <a:lnTo>
                    <a:pt x="204" y="264"/>
                  </a:lnTo>
                  <a:lnTo>
                    <a:pt x="225" y="269"/>
                  </a:lnTo>
                  <a:lnTo>
                    <a:pt x="244" y="278"/>
                  </a:lnTo>
                  <a:lnTo>
                    <a:pt x="258" y="291"/>
                  </a:lnTo>
                  <a:lnTo>
                    <a:pt x="268" y="306"/>
                  </a:lnTo>
                  <a:lnTo>
                    <a:pt x="274" y="324"/>
                  </a:lnTo>
                  <a:lnTo>
                    <a:pt x="276" y="344"/>
                  </a:lnTo>
                  <a:lnTo>
                    <a:pt x="274" y="368"/>
                  </a:lnTo>
                  <a:lnTo>
                    <a:pt x="265" y="388"/>
                  </a:lnTo>
                  <a:lnTo>
                    <a:pt x="252" y="407"/>
                  </a:lnTo>
                  <a:lnTo>
                    <a:pt x="233" y="422"/>
                  </a:lnTo>
                  <a:lnTo>
                    <a:pt x="211" y="435"/>
                  </a:lnTo>
                  <a:lnTo>
                    <a:pt x="185" y="445"/>
                  </a:lnTo>
                  <a:lnTo>
                    <a:pt x="155" y="451"/>
                  </a:lnTo>
                  <a:lnTo>
                    <a:pt x="123" y="453"/>
                  </a:lnTo>
                  <a:lnTo>
                    <a:pt x="95" y="452"/>
                  </a:lnTo>
                  <a:lnTo>
                    <a:pt x="72" y="447"/>
                  </a:lnTo>
                  <a:lnTo>
                    <a:pt x="51" y="441"/>
                  </a:lnTo>
                  <a:lnTo>
                    <a:pt x="33" y="431"/>
                  </a:lnTo>
                  <a:lnTo>
                    <a:pt x="19" y="419"/>
                  </a:lnTo>
                  <a:lnTo>
                    <a:pt x="9" y="404"/>
                  </a:lnTo>
                  <a:lnTo>
                    <a:pt x="2" y="387"/>
                  </a:lnTo>
                  <a:lnTo>
                    <a:pt x="0" y="367"/>
                  </a:lnTo>
                  <a:lnTo>
                    <a:pt x="3" y="345"/>
                  </a:lnTo>
                  <a:lnTo>
                    <a:pt x="10" y="327"/>
                  </a:lnTo>
                  <a:lnTo>
                    <a:pt x="21" y="311"/>
                  </a:lnTo>
                  <a:lnTo>
                    <a:pt x="35" y="299"/>
                  </a:lnTo>
                  <a:lnTo>
                    <a:pt x="51" y="289"/>
                  </a:lnTo>
                  <a:lnTo>
                    <a:pt x="39" y="281"/>
                  </a:lnTo>
                  <a:lnTo>
                    <a:pt x="29" y="271"/>
                  </a:lnTo>
                  <a:lnTo>
                    <a:pt x="23" y="260"/>
                  </a:lnTo>
                  <a:lnTo>
                    <a:pt x="21" y="246"/>
                  </a:lnTo>
                  <a:lnTo>
                    <a:pt x="24" y="232"/>
                  </a:lnTo>
                  <a:lnTo>
                    <a:pt x="30" y="218"/>
                  </a:lnTo>
                  <a:lnTo>
                    <a:pt x="40" y="207"/>
                  </a:lnTo>
                  <a:lnTo>
                    <a:pt x="54" y="199"/>
                  </a:lnTo>
                  <a:lnTo>
                    <a:pt x="38" y="187"/>
                  </a:lnTo>
                  <a:lnTo>
                    <a:pt x="26" y="172"/>
                  </a:lnTo>
                  <a:lnTo>
                    <a:pt x="17" y="155"/>
                  </a:lnTo>
                  <a:lnTo>
                    <a:pt x="12" y="136"/>
                  </a:lnTo>
                  <a:lnTo>
                    <a:pt x="10" y="114"/>
                  </a:lnTo>
                  <a:lnTo>
                    <a:pt x="12" y="90"/>
                  </a:lnTo>
                  <a:lnTo>
                    <a:pt x="19" y="69"/>
                  </a:lnTo>
                  <a:lnTo>
                    <a:pt x="30" y="50"/>
                  </a:lnTo>
                  <a:lnTo>
                    <a:pt x="44" y="34"/>
                  </a:lnTo>
                  <a:lnTo>
                    <a:pt x="62" y="20"/>
                  </a:lnTo>
                  <a:lnTo>
                    <a:pt x="84" y="9"/>
                  </a:lnTo>
                  <a:lnTo>
                    <a:pt x="110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86C3A47-966E-8DF9-31DC-730F1AA8E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635" y="2327776"/>
              <a:ext cx="212971" cy="239000"/>
            </a:xfrm>
            <a:custGeom>
              <a:avLst/>
              <a:gdLst>
                <a:gd name="T0" fmla="*/ 121 w 270"/>
                <a:gd name="T1" fmla="*/ 38 h 304"/>
                <a:gd name="T2" fmla="*/ 93 w 270"/>
                <a:gd name="T3" fmla="*/ 48 h 304"/>
                <a:gd name="T4" fmla="*/ 68 w 270"/>
                <a:gd name="T5" fmla="*/ 70 h 304"/>
                <a:gd name="T6" fmla="*/ 52 w 270"/>
                <a:gd name="T7" fmla="*/ 104 h 304"/>
                <a:gd name="T8" fmla="*/ 46 w 270"/>
                <a:gd name="T9" fmla="*/ 150 h 304"/>
                <a:gd name="T10" fmla="*/ 52 w 270"/>
                <a:gd name="T11" fmla="*/ 200 h 304"/>
                <a:gd name="T12" fmla="*/ 69 w 270"/>
                <a:gd name="T13" fmla="*/ 236 h 304"/>
                <a:gd name="T14" fmla="*/ 98 w 270"/>
                <a:gd name="T15" fmla="*/ 259 h 304"/>
                <a:gd name="T16" fmla="*/ 136 w 270"/>
                <a:gd name="T17" fmla="*/ 266 h 304"/>
                <a:gd name="T18" fmla="*/ 166 w 270"/>
                <a:gd name="T19" fmla="*/ 261 h 304"/>
                <a:gd name="T20" fmla="*/ 192 w 270"/>
                <a:gd name="T21" fmla="*/ 244 h 304"/>
                <a:gd name="T22" fmla="*/ 211 w 270"/>
                <a:gd name="T23" fmla="*/ 216 h 304"/>
                <a:gd name="T24" fmla="*/ 222 w 270"/>
                <a:gd name="T25" fmla="*/ 176 h 304"/>
                <a:gd name="T26" fmla="*/ 223 w 270"/>
                <a:gd name="T27" fmla="*/ 125 h 304"/>
                <a:gd name="T28" fmla="*/ 212 w 270"/>
                <a:gd name="T29" fmla="*/ 83 h 304"/>
                <a:gd name="T30" fmla="*/ 190 w 270"/>
                <a:gd name="T31" fmla="*/ 54 h 304"/>
                <a:gd name="T32" fmla="*/ 157 w 270"/>
                <a:gd name="T33" fmla="*/ 38 h 304"/>
                <a:gd name="T34" fmla="*/ 140 w 270"/>
                <a:gd name="T35" fmla="*/ 0 h 304"/>
                <a:gd name="T36" fmla="*/ 181 w 270"/>
                <a:gd name="T37" fmla="*/ 5 h 304"/>
                <a:gd name="T38" fmla="*/ 217 w 270"/>
                <a:gd name="T39" fmla="*/ 21 h 304"/>
                <a:gd name="T40" fmla="*/ 245 w 270"/>
                <a:gd name="T41" fmla="*/ 49 h 304"/>
                <a:gd name="T42" fmla="*/ 263 w 270"/>
                <a:gd name="T43" fmla="*/ 90 h 304"/>
                <a:gd name="T44" fmla="*/ 270 w 270"/>
                <a:gd name="T45" fmla="*/ 147 h 304"/>
                <a:gd name="T46" fmla="*/ 262 w 270"/>
                <a:gd name="T47" fmla="*/ 202 h 304"/>
                <a:gd name="T48" fmla="*/ 240 w 270"/>
                <a:gd name="T49" fmla="*/ 248 h 304"/>
                <a:gd name="T50" fmla="*/ 205 w 270"/>
                <a:gd name="T51" fmla="*/ 283 h 304"/>
                <a:gd name="T52" fmla="*/ 157 w 270"/>
                <a:gd name="T53" fmla="*/ 301 h 304"/>
                <a:gd name="T54" fmla="*/ 105 w 270"/>
                <a:gd name="T55" fmla="*/ 302 h 304"/>
                <a:gd name="T56" fmla="*/ 61 w 270"/>
                <a:gd name="T57" fmla="*/ 288 h 304"/>
                <a:gd name="T58" fmla="*/ 28 w 270"/>
                <a:gd name="T59" fmla="*/ 259 h 304"/>
                <a:gd name="T60" fmla="*/ 7 w 270"/>
                <a:gd name="T61" fmla="*/ 214 h 304"/>
                <a:gd name="T62" fmla="*/ 0 w 270"/>
                <a:gd name="T63" fmla="*/ 154 h 304"/>
                <a:gd name="T64" fmla="*/ 8 w 270"/>
                <a:gd name="T65" fmla="*/ 100 h 304"/>
                <a:gd name="T66" fmla="*/ 29 w 270"/>
                <a:gd name="T67" fmla="*/ 55 h 304"/>
                <a:gd name="T68" fmla="*/ 64 w 270"/>
                <a:gd name="T69" fmla="*/ 21 h 304"/>
                <a:gd name="T70" fmla="*/ 113 w 270"/>
                <a:gd name="T71" fmla="*/ 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304">
                  <a:moveTo>
                    <a:pt x="136" y="36"/>
                  </a:moveTo>
                  <a:lnTo>
                    <a:pt x="121" y="38"/>
                  </a:lnTo>
                  <a:lnTo>
                    <a:pt x="107" y="42"/>
                  </a:lnTo>
                  <a:lnTo>
                    <a:pt x="93" y="48"/>
                  </a:lnTo>
                  <a:lnTo>
                    <a:pt x="79" y="58"/>
                  </a:lnTo>
                  <a:lnTo>
                    <a:pt x="68" y="70"/>
                  </a:lnTo>
                  <a:lnTo>
                    <a:pt x="59" y="85"/>
                  </a:lnTo>
                  <a:lnTo>
                    <a:pt x="52" y="104"/>
                  </a:lnTo>
                  <a:lnTo>
                    <a:pt x="48" y="126"/>
                  </a:lnTo>
                  <a:lnTo>
                    <a:pt x="46" y="150"/>
                  </a:lnTo>
                  <a:lnTo>
                    <a:pt x="47" y="177"/>
                  </a:lnTo>
                  <a:lnTo>
                    <a:pt x="52" y="200"/>
                  </a:lnTo>
                  <a:lnTo>
                    <a:pt x="59" y="220"/>
                  </a:lnTo>
                  <a:lnTo>
                    <a:pt x="69" y="236"/>
                  </a:lnTo>
                  <a:lnTo>
                    <a:pt x="82" y="249"/>
                  </a:lnTo>
                  <a:lnTo>
                    <a:pt x="98" y="259"/>
                  </a:lnTo>
                  <a:lnTo>
                    <a:pt x="116" y="264"/>
                  </a:lnTo>
                  <a:lnTo>
                    <a:pt x="136" y="266"/>
                  </a:lnTo>
                  <a:lnTo>
                    <a:pt x="151" y="265"/>
                  </a:lnTo>
                  <a:lnTo>
                    <a:pt x="166" y="261"/>
                  </a:lnTo>
                  <a:lnTo>
                    <a:pt x="179" y="254"/>
                  </a:lnTo>
                  <a:lnTo>
                    <a:pt x="192" y="244"/>
                  </a:lnTo>
                  <a:lnTo>
                    <a:pt x="203" y="232"/>
                  </a:lnTo>
                  <a:lnTo>
                    <a:pt x="211" y="216"/>
                  </a:lnTo>
                  <a:lnTo>
                    <a:pt x="218" y="197"/>
                  </a:lnTo>
                  <a:lnTo>
                    <a:pt x="222" y="176"/>
                  </a:lnTo>
                  <a:lnTo>
                    <a:pt x="224" y="150"/>
                  </a:lnTo>
                  <a:lnTo>
                    <a:pt x="223" y="125"/>
                  </a:lnTo>
                  <a:lnTo>
                    <a:pt x="218" y="102"/>
                  </a:lnTo>
                  <a:lnTo>
                    <a:pt x="212" y="83"/>
                  </a:lnTo>
                  <a:lnTo>
                    <a:pt x="202" y="66"/>
                  </a:lnTo>
                  <a:lnTo>
                    <a:pt x="190" y="54"/>
                  </a:lnTo>
                  <a:lnTo>
                    <a:pt x="175" y="44"/>
                  </a:lnTo>
                  <a:lnTo>
                    <a:pt x="157" y="38"/>
                  </a:lnTo>
                  <a:lnTo>
                    <a:pt x="136" y="36"/>
                  </a:lnTo>
                  <a:close/>
                  <a:moveTo>
                    <a:pt x="140" y="0"/>
                  </a:moveTo>
                  <a:lnTo>
                    <a:pt x="161" y="1"/>
                  </a:lnTo>
                  <a:lnTo>
                    <a:pt x="181" y="5"/>
                  </a:lnTo>
                  <a:lnTo>
                    <a:pt x="200" y="11"/>
                  </a:lnTo>
                  <a:lnTo>
                    <a:pt x="217" y="21"/>
                  </a:lnTo>
                  <a:lnTo>
                    <a:pt x="232" y="33"/>
                  </a:lnTo>
                  <a:lnTo>
                    <a:pt x="245" y="49"/>
                  </a:lnTo>
                  <a:lnTo>
                    <a:pt x="255" y="68"/>
                  </a:lnTo>
                  <a:lnTo>
                    <a:pt x="263" y="90"/>
                  </a:lnTo>
                  <a:lnTo>
                    <a:pt x="268" y="117"/>
                  </a:lnTo>
                  <a:lnTo>
                    <a:pt x="270" y="147"/>
                  </a:lnTo>
                  <a:lnTo>
                    <a:pt x="268" y="176"/>
                  </a:lnTo>
                  <a:lnTo>
                    <a:pt x="262" y="202"/>
                  </a:lnTo>
                  <a:lnTo>
                    <a:pt x="253" y="227"/>
                  </a:lnTo>
                  <a:lnTo>
                    <a:pt x="240" y="248"/>
                  </a:lnTo>
                  <a:lnTo>
                    <a:pt x="224" y="267"/>
                  </a:lnTo>
                  <a:lnTo>
                    <a:pt x="205" y="283"/>
                  </a:lnTo>
                  <a:lnTo>
                    <a:pt x="182" y="294"/>
                  </a:lnTo>
                  <a:lnTo>
                    <a:pt x="157" y="301"/>
                  </a:lnTo>
                  <a:lnTo>
                    <a:pt x="130" y="304"/>
                  </a:lnTo>
                  <a:lnTo>
                    <a:pt x="105" y="302"/>
                  </a:lnTo>
                  <a:lnTo>
                    <a:pt x="81" y="297"/>
                  </a:lnTo>
                  <a:lnTo>
                    <a:pt x="61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6" y="238"/>
                  </a:lnTo>
                  <a:lnTo>
                    <a:pt x="7" y="214"/>
                  </a:lnTo>
                  <a:lnTo>
                    <a:pt x="2" y="186"/>
                  </a:lnTo>
                  <a:lnTo>
                    <a:pt x="0" y="154"/>
                  </a:lnTo>
                  <a:lnTo>
                    <a:pt x="2" y="127"/>
                  </a:lnTo>
                  <a:lnTo>
                    <a:pt x="8" y="100"/>
                  </a:lnTo>
                  <a:lnTo>
                    <a:pt x="17" y="76"/>
                  </a:lnTo>
                  <a:lnTo>
                    <a:pt x="29" y="55"/>
                  </a:lnTo>
                  <a:lnTo>
                    <a:pt x="45" y="36"/>
                  </a:lnTo>
                  <a:lnTo>
                    <a:pt x="64" y="21"/>
                  </a:lnTo>
                  <a:lnTo>
                    <a:pt x="87" y="10"/>
                  </a:lnTo>
                  <a:lnTo>
                    <a:pt x="113" y="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AE29258-C776-91F7-ACDE-D7872520E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0368" y="2325409"/>
              <a:ext cx="184575" cy="236634"/>
            </a:xfrm>
            <a:custGeom>
              <a:avLst/>
              <a:gdLst>
                <a:gd name="T0" fmla="*/ 146 w 233"/>
                <a:gd name="T1" fmla="*/ 0 h 300"/>
                <a:gd name="T2" fmla="*/ 166 w 233"/>
                <a:gd name="T3" fmla="*/ 2 h 300"/>
                <a:gd name="T4" fmla="*/ 184 w 233"/>
                <a:gd name="T5" fmla="*/ 6 h 300"/>
                <a:gd name="T6" fmla="*/ 198 w 233"/>
                <a:gd name="T7" fmla="*/ 13 h 300"/>
                <a:gd name="T8" fmla="*/ 210 w 233"/>
                <a:gd name="T9" fmla="*/ 23 h 300"/>
                <a:gd name="T10" fmla="*/ 219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3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6 w 233"/>
                <a:gd name="T29" fmla="*/ 75 h 300"/>
                <a:gd name="T30" fmla="*/ 181 w 233"/>
                <a:gd name="T31" fmla="*/ 61 h 300"/>
                <a:gd name="T32" fmla="*/ 174 w 233"/>
                <a:gd name="T33" fmla="*/ 51 h 300"/>
                <a:gd name="T34" fmla="*/ 164 w 233"/>
                <a:gd name="T35" fmla="*/ 43 h 300"/>
                <a:gd name="T36" fmla="*/ 151 w 233"/>
                <a:gd name="T37" fmla="*/ 38 h 300"/>
                <a:gd name="T38" fmla="*/ 135 w 233"/>
                <a:gd name="T39" fmla="*/ 37 h 300"/>
                <a:gd name="T40" fmla="*/ 116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60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4 w 233"/>
                <a:gd name="T55" fmla="*/ 159 h 300"/>
                <a:gd name="T56" fmla="*/ 44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3 w 233"/>
                <a:gd name="T65" fmla="*/ 28 h 300"/>
                <a:gd name="T66" fmla="*/ 41 w 233"/>
                <a:gd name="T67" fmla="*/ 51 h 300"/>
                <a:gd name="T68" fmla="*/ 39 w 233"/>
                <a:gd name="T69" fmla="*/ 71 h 300"/>
                <a:gd name="T70" fmla="*/ 40 w 233"/>
                <a:gd name="T71" fmla="*/ 72 h 300"/>
                <a:gd name="T72" fmla="*/ 50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6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6" y="0"/>
                  </a:moveTo>
                  <a:lnTo>
                    <a:pt x="166" y="2"/>
                  </a:lnTo>
                  <a:lnTo>
                    <a:pt x="184" y="6"/>
                  </a:lnTo>
                  <a:lnTo>
                    <a:pt x="198" y="13"/>
                  </a:lnTo>
                  <a:lnTo>
                    <a:pt x="210" y="23"/>
                  </a:lnTo>
                  <a:lnTo>
                    <a:pt x="219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3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6" y="75"/>
                  </a:lnTo>
                  <a:lnTo>
                    <a:pt x="181" y="61"/>
                  </a:lnTo>
                  <a:lnTo>
                    <a:pt x="174" y="51"/>
                  </a:lnTo>
                  <a:lnTo>
                    <a:pt x="164" y="43"/>
                  </a:lnTo>
                  <a:lnTo>
                    <a:pt x="151" y="38"/>
                  </a:lnTo>
                  <a:lnTo>
                    <a:pt x="135" y="37"/>
                  </a:lnTo>
                  <a:lnTo>
                    <a:pt x="116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60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4" y="159"/>
                  </a:lnTo>
                  <a:lnTo>
                    <a:pt x="44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3" y="28"/>
                  </a:lnTo>
                  <a:lnTo>
                    <a:pt x="41" y="51"/>
                  </a:lnTo>
                  <a:lnTo>
                    <a:pt x="39" y="71"/>
                  </a:lnTo>
                  <a:lnTo>
                    <a:pt x="40" y="72"/>
                  </a:lnTo>
                  <a:lnTo>
                    <a:pt x="50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35B86B4B-65CC-8B99-06C6-97CDE959A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101" y="2325409"/>
              <a:ext cx="182208" cy="236634"/>
            </a:xfrm>
            <a:custGeom>
              <a:avLst/>
              <a:gdLst>
                <a:gd name="T0" fmla="*/ 145 w 233"/>
                <a:gd name="T1" fmla="*/ 0 h 300"/>
                <a:gd name="T2" fmla="*/ 166 w 233"/>
                <a:gd name="T3" fmla="*/ 2 h 300"/>
                <a:gd name="T4" fmla="*/ 183 w 233"/>
                <a:gd name="T5" fmla="*/ 6 h 300"/>
                <a:gd name="T6" fmla="*/ 198 w 233"/>
                <a:gd name="T7" fmla="*/ 13 h 300"/>
                <a:gd name="T8" fmla="*/ 209 w 233"/>
                <a:gd name="T9" fmla="*/ 23 h 300"/>
                <a:gd name="T10" fmla="*/ 218 w 233"/>
                <a:gd name="T11" fmla="*/ 34 h 300"/>
                <a:gd name="T12" fmla="*/ 225 w 233"/>
                <a:gd name="T13" fmla="*/ 47 h 300"/>
                <a:gd name="T14" fmla="*/ 230 w 233"/>
                <a:gd name="T15" fmla="*/ 62 h 300"/>
                <a:gd name="T16" fmla="*/ 232 w 233"/>
                <a:gd name="T17" fmla="*/ 78 h 300"/>
                <a:gd name="T18" fmla="*/ 233 w 233"/>
                <a:gd name="T19" fmla="*/ 95 h 300"/>
                <a:gd name="T20" fmla="*/ 233 w 233"/>
                <a:gd name="T21" fmla="*/ 300 h 300"/>
                <a:gd name="T22" fmla="*/ 189 w 233"/>
                <a:gd name="T23" fmla="*/ 300 h 300"/>
                <a:gd name="T24" fmla="*/ 189 w 233"/>
                <a:gd name="T25" fmla="*/ 110 h 300"/>
                <a:gd name="T26" fmla="*/ 188 w 233"/>
                <a:gd name="T27" fmla="*/ 91 h 300"/>
                <a:gd name="T28" fmla="*/ 185 w 233"/>
                <a:gd name="T29" fmla="*/ 75 h 300"/>
                <a:gd name="T30" fmla="*/ 181 w 233"/>
                <a:gd name="T31" fmla="*/ 61 h 300"/>
                <a:gd name="T32" fmla="*/ 173 w 233"/>
                <a:gd name="T33" fmla="*/ 51 h 300"/>
                <a:gd name="T34" fmla="*/ 163 w 233"/>
                <a:gd name="T35" fmla="*/ 43 h 300"/>
                <a:gd name="T36" fmla="*/ 150 w 233"/>
                <a:gd name="T37" fmla="*/ 38 h 300"/>
                <a:gd name="T38" fmla="*/ 134 w 233"/>
                <a:gd name="T39" fmla="*/ 37 h 300"/>
                <a:gd name="T40" fmla="*/ 115 w 233"/>
                <a:gd name="T41" fmla="*/ 39 h 300"/>
                <a:gd name="T42" fmla="*/ 98 w 233"/>
                <a:gd name="T43" fmla="*/ 46 h 300"/>
                <a:gd name="T44" fmla="*/ 83 w 233"/>
                <a:gd name="T45" fmla="*/ 57 h 300"/>
                <a:gd name="T46" fmla="*/ 70 w 233"/>
                <a:gd name="T47" fmla="*/ 71 h 300"/>
                <a:gd name="T48" fmla="*/ 59 w 233"/>
                <a:gd name="T49" fmla="*/ 89 h 300"/>
                <a:gd name="T50" fmla="*/ 51 w 233"/>
                <a:gd name="T51" fmla="*/ 111 h 300"/>
                <a:gd name="T52" fmla="*/ 46 w 233"/>
                <a:gd name="T53" fmla="*/ 134 h 300"/>
                <a:gd name="T54" fmla="*/ 45 w 233"/>
                <a:gd name="T55" fmla="*/ 159 h 300"/>
                <a:gd name="T56" fmla="*/ 45 w 233"/>
                <a:gd name="T57" fmla="*/ 300 h 300"/>
                <a:gd name="T58" fmla="*/ 0 w 233"/>
                <a:gd name="T59" fmla="*/ 300 h 300"/>
                <a:gd name="T60" fmla="*/ 0 w 233"/>
                <a:gd name="T61" fmla="*/ 6 h 300"/>
                <a:gd name="T62" fmla="*/ 44 w 233"/>
                <a:gd name="T63" fmla="*/ 6 h 300"/>
                <a:gd name="T64" fmla="*/ 44 w 233"/>
                <a:gd name="T65" fmla="*/ 28 h 300"/>
                <a:gd name="T66" fmla="*/ 42 w 233"/>
                <a:gd name="T67" fmla="*/ 51 h 300"/>
                <a:gd name="T68" fmla="*/ 39 w 233"/>
                <a:gd name="T69" fmla="*/ 71 h 300"/>
                <a:gd name="T70" fmla="*/ 41 w 233"/>
                <a:gd name="T71" fmla="*/ 72 h 300"/>
                <a:gd name="T72" fmla="*/ 51 w 233"/>
                <a:gd name="T73" fmla="*/ 52 h 300"/>
                <a:gd name="T74" fmla="*/ 64 w 233"/>
                <a:gd name="T75" fmla="*/ 34 h 300"/>
                <a:gd name="T76" fmla="*/ 80 w 233"/>
                <a:gd name="T77" fmla="*/ 20 h 300"/>
                <a:gd name="T78" fmla="*/ 99 w 233"/>
                <a:gd name="T79" fmla="*/ 9 h 300"/>
                <a:gd name="T80" fmla="*/ 121 w 233"/>
                <a:gd name="T81" fmla="*/ 3 h 300"/>
                <a:gd name="T82" fmla="*/ 145 w 233"/>
                <a:gd name="T83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3" h="300">
                  <a:moveTo>
                    <a:pt x="145" y="0"/>
                  </a:moveTo>
                  <a:lnTo>
                    <a:pt x="166" y="2"/>
                  </a:lnTo>
                  <a:lnTo>
                    <a:pt x="183" y="6"/>
                  </a:lnTo>
                  <a:lnTo>
                    <a:pt x="198" y="13"/>
                  </a:lnTo>
                  <a:lnTo>
                    <a:pt x="209" y="23"/>
                  </a:lnTo>
                  <a:lnTo>
                    <a:pt x="218" y="34"/>
                  </a:lnTo>
                  <a:lnTo>
                    <a:pt x="225" y="47"/>
                  </a:lnTo>
                  <a:lnTo>
                    <a:pt x="230" y="62"/>
                  </a:lnTo>
                  <a:lnTo>
                    <a:pt x="232" y="78"/>
                  </a:lnTo>
                  <a:lnTo>
                    <a:pt x="233" y="95"/>
                  </a:lnTo>
                  <a:lnTo>
                    <a:pt x="233" y="300"/>
                  </a:lnTo>
                  <a:lnTo>
                    <a:pt x="189" y="300"/>
                  </a:lnTo>
                  <a:lnTo>
                    <a:pt x="189" y="110"/>
                  </a:lnTo>
                  <a:lnTo>
                    <a:pt x="188" y="91"/>
                  </a:lnTo>
                  <a:lnTo>
                    <a:pt x="185" y="75"/>
                  </a:lnTo>
                  <a:lnTo>
                    <a:pt x="181" y="61"/>
                  </a:lnTo>
                  <a:lnTo>
                    <a:pt x="173" y="51"/>
                  </a:lnTo>
                  <a:lnTo>
                    <a:pt x="163" y="43"/>
                  </a:lnTo>
                  <a:lnTo>
                    <a:pt x="150" y="38"/>
                  </a:lnTo>
                  <a:lnTo>
                    <a:pt x="134" y="37"/>
                  </a:lnTo>
                  <a:lnTo>
                    <a:pt x="115" y="39"/>
                  </a:lnTo>
                  <a:lnTo>
                    <a:pt x="98" y="46"/>
                  </a:lnTo>
                  <a:lnTo>
                    <a:pt x="83" y="57"/>
                  </a:lnTo>
                  <a:lnTo>
                    <a:pt x="70" y="71"/>
                  </a:lnTo>
                  <a:lnTo>
                    <a:pt x="59" y="89"/>
                  </a:lnTo>
                  <a:lnTo>
                    <a:pt x="51" y="111"/>
                  </a:lnTo>
                  <a:lnTo>
                    <a:pt x="46" y="134"/>
                  </a:lnTo>
                  <a:lnTo>
                    <a:pt x="45" y="159"/>
                  </a:lnTo>
                  <a:lnTo>
                    <a:pt x="45" y="300"/>
                  </a:lnTo>
                  <a:lnTo>
                    <a:pt x="0" y="300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8"/>
                  </a:lnTo>
                  <a:lnTo>
                    <a:pt x="42" y="51"/>
                  </a:lnTo>
                  <a:lnTo>
                    <a:pt x="39" y="71"/>
                  </a:lnTo>
                  <a:lnTo>
                    <a:pt x="41" y="72"/>
                  </a:lnTo>
                  <a:lnTo>
                    <a:pt x="51" y="52"/>
                  </a:lnTo>
                  <a:lnTo>
                    <a:pt x="64" y="34"/>
                  </a:lnTo>
                  <a:lnTo>
                    <a:pt x="80" y="20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C917A3ED-11CD-D5A1-975B-A2A055B7A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439" y="2327776"/>
              <a:ext cx="191674" cy="239000"/>
            </a:xfrm>
            <a:custGeom>
              <a:avLst/>
              <a:gdLst>
                <a:gd name="T0" fmla="*/ 127 w 243"/>
                <a:gd name="T1" fmla="*/ 34 h 304"/>
                <a:gd name="T2" fmla="*/ 107 w 243"/>
                <a:gd name="T3" fmla="*/ 36 h 304"/>
                <a:gd name="T4" fmla="*/ 90 w 243"/>
                <a:gd name="T5" fmla="*/ 43 h 304"/>
                <a:gd name="T6" fmla="*/ 75 w 243"/>
                <a:gd name="T7" fmla="*/ 54 h 304"/>
                <a:gd name="T8" fmla="*/ 63 w 243"/>
                <a:gd name="T9" fmla="*/ 69 h 304"/>
                <a:gd name="T10" fmla="*/ 54 w 243"/>
                <a:gd name="T11" fmla="*/ 88 h 304"/>
                <a:gd name="T12" fmla="*/ 49 w 243"/>
                <a:gd name="T13" fmla="*/ 110 h 304"/>
                <a:gd name="T14" fmla="*/ 197 w 243"/>
                <a:gd name="T15" fmla="*/ 110 h 304"/>
                <a:gd name="T16" fmla="*/ 196 w 243"/>
                <a:gd name="T17" fmla="*/ 91 h 304"/>
                <a:gd name="T18" fmla="*/ 191 w 243"/>
                <a:gd name="T19" fmla="*/ 75 h 304"/>
                <a:gd name="T20" fmla="*/ 184 w 243"/>
                <a:gd name="T21" fmla="*/ 61 h 304"/>
                <a:gd name="T22" fmla="*/ 173 w 243"/>
                <a:gd name="T23" fmla="*/ 49 h 304"/>
                <a:gd name="T24" fmla="*/ 160 w 243"/>
                <a:gd name="T25" fmla="*/ 41 h 304"/>
                <a:gd name="T26" fmla="*/ 145 w 243"/>
                <a:gd name="T27" fmla="*/ 35 h 304"/>
                <a:gd name="T28" fmla="*/ 127 w 243"/>
                <a:gd name="T29" fmla="*/ 34 h 304"/>
                <a:gd name="T30" fmla="*/ 129 w 243"/>
                <a:gd name="T31" fmla="*/ 0 h 304"/>
                <a:gd name="T32" fmla="*/ 154 w 243"/>
                <a:gd name="T33" fmla="*/ 2 h 304"/>
                <a:gd name="T34" fmla="*/ 176 w 243"/>
                <a:gd name="T35" fmla="*/ 8 h 304"/>
                <a:gd name="T36" fmla="*/ 194 w 243"/>
                <a:gd name="T37" fmla="*/ 17 h 304"/>
                <a:gd name="T38" fmla="*/ 210 w 243"/>
                <a:gd name="T39" fmla="*/ 29 h 304"/>
                <a:gd name="T40" fmla="*/ 222 w 243"/>
                <a:gd name="T41" fmla="*/ 44 h 304"/>
                <a:gd name="T42" fmla="*/ 231 w 243"/>
                <a:gd name="T43" fmla="*/ 61 h 304"/>
                <a:gd name="T44" fmla="*/ 238 w 243"/>
                <a:gd name="T45" fmla="*/ 79 h 304"/>
                <a:gd name="T46" fmla="*/ 242 w 243"/>
                <a:gd name="T47" fmla="*/ 99 h 304"/>
                <a:gd name="T48" fmla="*/ 243 w 243"/>
                <a:gd name="T49" fmla="*/ 122 h 304"/>
                <a:gd name="T50" fmla="*/ 243 w 243"/>
                <a:gd name="T51" fmla="*/ 131 h 304"/>
                <a:gd name="T52" fmla="*/ 242 w 243"/>
                <a:gd name="T53" fmla="*/ 143 h 304"/>
                <a:gd name="T54" fmla="*/ 47 w 243"/>
                <a:gd name="T55" fmla="*/ 143 h 304"/>
                <a:gd name="T56" fmla="*/ 47 w 243"/>
                <a:gd name="T57" fmla="*/ 171 h 304"/>
                <a:gd name="T58" fmla="*/ 50 w 243"/>
                <a:gd name="T59" fmla="*/ 194 h 304"/>
                <a:gd name="T60" fmla="*/ 56 w 243"/>
                <a:gd name="T61" fmla="*/ 214 h 304"/>
                <a:gd name="T62" fmla="*/ 64 w 243"/>
                <a:gd name="T63" fmla="*/ 231 h 304"/>
                <a:gd name="T64" fmla="*/ 75 w 243"/>
                <a:gd name="T65" fmla="*/ 244 h 304"/>
                <a:gd name="T66" fmla="*/ 89 w 243"/>
                <a:gd name="T67" fmla="*/ 255 h 304"/>
                <a:gd name="T68" fmla="*/ 105 w 243"/>
                <a:gd name="T69" fmla="*/ 262 h 304"/>
                <a:gd name="T70" fmla="*/ 123 w 243"/>
                <a:gd name="T71" fmla="*/ 266 h 304"/>
                <a:gd name="T72" fmla="*/ 144 w 243"/>
                <a:gd name="T73" fmla="*/ 267 h 304"/>
                <a:gd name="T74" fmla="*/ 167 w 243"/>
                <a:gd name="T75" fmla="*/ 266 h 304"/>
                <a:gd name="T76" fmla="*/ 189 w 243"/>
                <a:gd name="T77" fmla="*/ 262 h 304"/>
                <a:gd name="T78" fmla="*/ 210 w 243"/>
                <a:gd name="T79" fmla="*/ 256 h 304"/>
                <a:gd name="T80" fmla="*/ 228 w 243"/>
                <a:gd name="T81" fmla="*/ 249 h 304"/>
                <a:gd name="T82" fmla="*/ 232 w 243"/>
                <a:gd name="T83" fmla="*/ 286 h 304"/>
                <a:gd name="T84" fmla="*/ 203 w 243"/>
                <a:gd name="T85" fmla="*/ 296 h 304"/>
                <a:gd name="T86" fmla="*/ 171 w 243"/>
                <a:gd name="T87" fmla="*/ 302 h 304"/>
                <a:gd name="T88" fmla="*/ 136 w 243"/>
                <a:gd name="T89" fmla="*/ 304 h 304"/>
                <a:gd name="T90" fmla="*/ 108 w 243"/>
                <a:gd name="T91" fmla="*/ 302 h 304"/>
                <a:gd name="T92" fmla="*/ 83 w 243"/>
                <a:gd name="T93" fmla="*/ 297 h 304"/>
                <a:gd name="T94" fmla="*/ 62 w 243"/>
                <a:gd name="T95" fmla="*/ 288 h 304"/>
                <a:gd name="T96" fmla="*/ 43 w 243"/>
                <a:gd name="T97" fmla="*/ 275 h 304"/>
                <a:gd name="T98" fmla="*/ 28 w 243"/>
                <a:gd name="T99" fmla="*/ 259 h 304"/>
                <a:gd name="T100" fmla="*/ 15 w 243"/>
                <a:gd name="T101" fmla="*/ 238 h 304"/>
                <a:gd name="T102" fmla="*/ 7 w 243"/>
                <a:gd name="T103" fmla="*/ 214 h 304"/>
                <a:gd name="T104" fmla="*/ 1 w 243"/>
                <a:gd name="T105" fmla="*/ 186 h 304"/>
                <a:gd name="T106" fmla="*/ 0 w 243"/>
                <a:gd name="T107" fmla="*/ 154 h 304"/>
                <a:gd name="T108" fmla="*/ 1 w 243"/>
                <a:gd name="T109" fmla="*/ 126 h 304"/>
                <a:gd name="T110" fmla="*/ 7 w 243"/>
                <a:gd name="T111" fmla="*/ 98 h 304"/>
                <a:gd name="T112" fmla="*/ 15 w 243"/>
                <a:gd name="T113" fmla="*/ 74 h 304"/>
                <a:gd name="T114" fmla="*/ 27 w 243"/>
                <a:gd name="T115" fmla="*/ 53 h 304"/>
                <a:gd name="T116" fmla="*/ 42 w 243"/>
                <a:gd name="T117" fmla="*/ 35 h 304"/>
                <a:gd name="T118" fmla="*/ 60 w 243"/>
                <a:gd name="T119" fmla="*/ 20 h 304"/>
                <a:gd name="T120" fmla="*/ 80 w 243"/>
                <a:gd name="T121" fmla="*/ 9 h 304"/>
                <a:gd name="T122" fmla="*/ 103 w 243"/>
                <a:gd name="T123" fmla="*/ 2 h 304"/>
                <a:gd name="T124" fmla="*/ 129 w 243"/>
                <a:gd name="T12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" h="304">
                  <a:moveTo>
                    <a:pt x="127" y="34"/>
                  </a:moveTo>
                  <a:lnTo>
                    <a:pt x="107" y="36"/>
                  </a:lnTo>
                  <a:lnTo>
                    <a:pt x="90" y="43"/>
                  </a:lnTo>
                  <a:lnTo>
                    <a:pt x="75" y="54"/>
                  </a:lnTo>
                  <a:lnTo>
                    <a:pt x="63" y="69"/>
                  </a:lnTo>
                  <a:lnTo>
                    <a:pt x="54" y="88"/>
                  </a:lnTo>
                  <a:lnTo>
                    <a:pt x="49" y="110"/>
                  </a:lnTo>
                  <a:lnTo>
                    <a:pt x="197" y="110"/>
                  </a:lnTo>
                  <a:lnTo>
                    <a:pt x="196" y="91"/>
                  </a:lnTo>
                  <a:lnTo>
                    <a:pt x="191" y="75"/>
                  </a:lnTo>
                  <a:lnTo>
                    <a:pt x="184" y="61"/>
                  </a:lnTo>
                  <a:lnTo>
                    <a:pt x="173" y="49"/>
                  </a:lnTo>
                  <a:lnTo>
                    <a:pt x="160" y="41"/>
                  </a:lnTo>
                  <a:lnTo>
                    <a:pt x="145" y="35"/>
                  </a:lnTo>
                  <a:lnTo>
                    <a:pt x="127" y="34"/>
                  </a:lnTo>
                  <a:close/>
                  <a:moveTo>
                    <a:pt x="129" y="0"/>
                  </a:moveTo>
                  <a:lnTo>
                    <a:pt x="154" y="2"/>
                  </a:lnTo>
                  <a:lnTo>
                    <a:pt x="176" y="8"/>
                  </a:lnTo>
                  <a:lnTo>
                    <a:pt x="194" y="17"/>
                  </a:lnTo>
                  <a:lnTo>
                    <a:pt x="210" y="29"/>
                  </a:lnTo>
                  <a:lnTo>
                    <a:pt x="222" y="44"/>
                  </a:lnTo>
                  <a:lnTo>
                    <a:pt x="231" y="61"/>
                  </a:lnTo>
                  <a:lnTo>
                    <a:pt x="238" y="79"/>
                  </a:lnTo>
                  <a:lnTo>
                    <a:pt x="242" y="99"/>
                  </a:lnTo>
                  <a:lnTo>
                    <a:pt x="243" y="122"/>
                  </a:lnTo>
                  <a:lnTo>
                    <a:pt x="243" y="131"/>
                  </a:lnTo>
                  <a:lnTo>
                    <a:pt x="242" y="143"/>
                  </a:lnTo>
                  <a:lnTo>
                    <a:pt x="47" y="143"/>
                  </a:lnTo>
                  <a:lnTo>
                    <a:pt x="47" y="171"/>
                  </a:lnTo>
                  <a:lnTo>
                    <a:pt x="50" y="194"/>
                  </a:lnTo>
                  <a:lnTo>
                    <a:pt x="56" y="214"/>
                  </a:lnTo>
                  <a:lnTo>
                    <a:pt x="64" y="231"/>
                  </a:lnTo>
                  <a:lnTo>
                    <a:pt x="75" y="244"/>
                  </a:lnTo>
                  <a:lnTo>
                    <a:pt x="89" y="255"/>
                  </a:lnTo>
                  <a:lnTo>
                    <a:pt x="105" y="262"/>
                  </a:lnTo>
                  <a:lnTo>
                    <a:pt x="123" y="266"/>
                  </a:lnTo>
                  <a:lnTo>
                    <a:pt x="144" y="267"/>
                  </a:lnTo>
                  <a:lnTo>
                    <a:pt x="167" y="266"/>
                  </a:lnTo>
                  <a:lnTo>
                    <a:pt x="189" y="262"/>
                  </a:lnTo>
                  <a:lnTo>
                    <a:pt x="210" y="256"/>
                  </a:lnTo>
                  <a:lnTo>
                    <a:pt x="228" y="249"/>
                  </a:lnTo>
                  <a:lnTo>
                    <a:pt x="232" y="286"/>
                  </a:lnTo>
                  <a:lnTo>
                    <a:pt x="203" y="296"/>
                  </a:lnTo>
                  <a:lnTo>
                    <a:pt x="171" y="302"/>
                  </a:lnTo>
                  <a:lnTo>
                    <a:pt x="136" y="304"/>
                  </a:lnTo>
                  <a:lnTo>
                    <a:pt x="108" y="302"/>
                  </a:lnTo>
                  <a:lnTo>
                    <a:pt x="83" y="297"/>
                  </a:lnTo>
                  <a:lnTo>
                    <a:pt x="62" y="288"/>
                  </a:lnTo>
                  <a:lnTo>
                    <a:pt x="43" y="275"/>
                  </a:lnTo>
                  <a:lnTo>
                    <a:pt x="28" y="259"/>
                  </a:lnTo>
                  <a:lnTo>
                    <a:pt x="15" y="238"/>
                  </a:lnTo>
                  <a:lnTo>
                    <a:pt x="7" y="214"/>
                  </a:lnTo>
                  <a:lnTo>
                    <a:pt x="1" y="186"/>
                  </a:lnTo>
                  <a:lnTo>
                    <a:pt x="0" y="154"/>
                  </a:lnTo>
                  <a:lnTo>
                    <a:pt x="1" y="126"/>
                  </a:lnTo>
                  <a:lnTo>
                    <a:pt x="7" y="98"/>
                  </a:lnTo>
                  <a:lnTo>
                    <a:pt x="15" y="74"/>
                  </a:lnTo>
                  <a:lnTo>
                    <a:pt x="27" y="53"/>
                  </a:lnTo>
                  <a:lnTo>
                    <a:pt x="42" y="35"/>
                  </a:lnTo>
                  <a:lnTo>
                    <a:pt x="60" y="20"/>
                  </a:lnTo>
                  <a:lnTo>
                    <a:pt x="80" y="9"/>
                  </a:lnTo>
                  <a:lnTo>
                    <a:pt x="103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25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C0DE28-2C3E-0EAF-93C5-37D6D8C0CD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1984334"/>
            <a:ext cx="4085546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7E01C83-966B-62F9-D4BF-6F48E204A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28673" y="1984334"/>
            <a:ext cx="4110527" cy="2721016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1BF1D2-8C7B-AE42-B2C5-BF7A4CD559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435694"/>
            <a:ext cx="4085546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CC8EC55-CB52-3EB0-0CD2-2FD334FE87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28673" y="1435694"/>
            <a:ext cx="4110527" cy="548640"/>
          </a:xfrm>
          <a:solidFill>
            <a:schemeClr val="tx2"/>
          </a:solidFill>
        </p:spPr>
        <p:txBody>
          <a:bodyPr lIns="137160" bIns="91440" anchor="b" anchorCtr="0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Headline/Topic</a:t>
            </a:r>
          </a:p>
        </p:txBody>
      </p:sp>
    </p:spTree>
    <p:extLst>
      <p:ext uri="{BB962C8B-B14F-4D97-AF65-F5344CB8AC3E}">
        <p14:creationId xmlns:p14="http://schemas.microsoft.com/office/powerpoint/2010/main" val="1258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Subtitle: 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CB122-5B65-991A-2FDE-AF2758034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784A4-5319-59E0-E107-C337A45DE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EF28-261C-FD41-A360-1A380056DD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C70634C6-3CF5-6F27-C809-D042DA00CC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93775"/>
            <a:ext cx="8382000" cy="438150"/>
          </a:xfrm>
        </p:spPr>
        <p:txBody>
          <a:bodyPr>
            <a:noAutofit/>
          </a:bodyPr>
          <a:lstStyle>
            <a:lvl1pPr marL="0" indent="0">
              <a:buNone/>
              <a:defRPr sz="2000" b="1" i="0" baseline="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Slide subtitle sentence case. Optional: delete as needed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E177C-05C2-2929-E159-59F77C2B05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85BD39A8-85FE-CB4E-DA30-754FE0F059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5145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6BFCC75-DA07-6A20-4D5D-105B7F301F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1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AE55B475-E521-6A8A-893B-8CC38F9BE3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145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DFB5CAF5-E85F-409D-2880-F0B6067F61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45718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7E8E80F-1B5F-5D3E-2409-0CF04DE318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5718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A66346B3-56E4-FB00-E652-E796F6986D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37786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A2202FD-33BC-0BA1-F754-345C59A68C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7786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5EB459E5-6A74-A385-F343-520C27E1C2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238399" y="2163445"/>
            <a:ext cx="1600200" cy="2541905"/>
          </a:xfrm>
          <a:solidFill>
            <a:schemeClr val="bg1">
              <a:lumMod val="85000"/>
            </a:schemeClr>
          </a:solidFill>
        </p:spPr>
        <p:txBody>
          <a:bodyPr lIns="137160" tIns="91440" rIns="91440" bIns="45720">
            <a:normAutofit/>
          </a:bodyPr>
          <a:lstStyle>
            <a:lvl1pPr marL="0" indent="0">
              <a:buNone/>
              <a:defRPr sz="1400" b="0"/>
            </a:lvl1pPr>
            <a:lvl2pPr marL="207518" indent="0">
              <a:buNone/>
              <a:defRPr sz="1400" b="1"/>
            </a:lvl2pPr>
            <a:lvl3pPr marL="434975" indent="0">
              <a:buNone/>
              <a:defRPr sz="1400" b="1"/>
            </a:lvl3pPr>
            <a:lvl4pPr marL="605981" indent="0">
              <a:buNone/>
              <a:defRPr sz="1400" b="1"/>
            </a:lvl4pPr>
            <a:lvl5pPr marL="867283" indent="0">
              <a:buNone/>
              <a:defRPr sz="1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50070C8D-6CB9-4F0F-A4BF-CBB734703C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38399" y="1435693"/>
            <a:ext cx="1600200" cy="727751"/>
          </a:xfrm>
          <a:solidFill>
            <a:schemeClr val="tx2"/>
          </a:solidFill>
        </p:spPr>
        <p:txBody>
          <a:bodyPr lIns="137160" rIns="91440" bIns="64008" anchor="b" anchorCtr="0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Headline/ Topic</a:t>
            </a:r>
          </a:p>
        </p:txBody>
      </p:sp>
    </p:spTree>
    <p:extLst>
      <p:ext uri="{BB962C8B-B14F-4D97-AF65-F5344CB8AC3E}">
        <p14:creationId xmlns:p14="http://schemas.microsoft.com/office/powerpoint/2010/main" val="327377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13" Target="../slideLayouts/slideLayout13.xml" Type="http://schemas.openxmlformats.org/officeDocument/2006/relationships/slideLayout" /><Relationship Id="rId18" Target="../media/image3.svg" Type="http://schemas.openxmlformats.org/officeDocument/2006/relationships/image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slideLayouts/slideLayout12.xml" Type="http://schemas.openxmlformats.org/officeDocument/2006/relationships/slideLayout" /><Relationship Id="rId17" Target="../media/image2.png" Type="http://schemas.openxmlformats.org/officeDocument/2006/relationships/image" /><Relationship Id="rId2" Target="../slideLayouts/slideLayout2.xml" Type="http://schemas.openxmlformats.org/officeDocument/2006/relationships/slideLayout" /><Relationship Id="rId16" Target="../media/image1.png" Type="http://schemas.openxmlformats.org/officeDocument/2006/relationships/image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5" Target="../theme/theme1.xml" Type="http://schemas.openxmlformats.org/officeDocument/2006/relationships/theme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Relationship Id="rId14" Target="../slideLayouts/slideLayout14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382000" cy="746522"/>
          </a:xfrm>
          <a:prstGeom prst="rect">
            <a:avLst/>
          </a:prstGeom>
        </p:spPr>
        <p:txBody>
          <a:bodyPr anchor="b" anchorCtr="0" bIns="0" lIns="0" rIns="0" rtlCol="0" tIns="0" vert="horz">
            <a:noAutofit/>
          </a:bodyPr>
          <a:lstStyle/>
          <a:p>
            <a:r>
              <a:rPr dirty="0" lang="en-US"/>
              <a:t>Headline in all caps 28pt </a:t>
            </a:r>
            <a:br>
              <a:rPr dirty="0" lang="en-US"/>
            </a:br>
            <a:r>
              <a:rPr dirty="0" lang="en-US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</p:spPr>
        <p:txBody>
          <a:bodyPr bIns="0" lIns="0" rIns="0" rtlCol="0" tIns="0" vert="horz">
            <a:normAutofit/>
          </a:bodyPr>
          <a:lstStyle/>
          <a:p>
            <a:pPr lvl="0"/>
            <a:r>
              <a:rPr dirty="0" lang="en-US"/>
              <a:t>Click to 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4310063" y="4891056"/>
            <a:ext cx="523875" cy="110042"/>
          </a:xfrm>
          <a:prstGeom prst="rect">
            <a:avLst/>
          </a:prstGeom>
        </p:spPr>
        <p:txBody>
          <a:bodyPr anchor="ctr" bIns="0" lIns="0" rIns="0" rtlCol="0" tIns="0" vert="horz"/>
          <a:lstStyle>
            <a:lvl1pPr algn="ctr">
              <a:defRPr sz="7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9CF5EF28-261C-FD41-A360-1A380056DD17}" type="slidenum">
              <a:rPr lang="en-US" smtClean="0"/>
              <a:pPr/>
              <a:t>‹#›</a:t>
            </a:fld>
            <a:endParaRPr dirty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ED5998-E33A-DA32-910D-D06CB262005E}"/>
              </a:ext>
            </a:extLst>
          </p:cNvPr>
          <p:cNvSpPr/>
          <p:nvPr userDrawn="1"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="b" anchorCtr="0" bIns="0" compatLnSpc="1" lIns="91440" numCol="1" rIns="91440" tIns="45720" vert="horz" wrap="square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C6D3E52-9083-DC08-10B3-FB4576900BE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 l="22" r="22"/>
          <a:stretch/>
        </p:blipFill>
        <p:spPr>
          <a:xfrm>
            <a:off x="8103235" y="4808444"/>
            <a:ext cx="776895" cy="26944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52885BF-5BBD-C5AD-F58F-E96FE169B7F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r="14"/>
          <a:stretch>
            <a:fillRect/>
          </a:stretch>
        </p:blipFill>
        <p:spPr>
          <a:xfrm>
            <a:off x="463554" y="4835139"/>
            <a:ext cx="1438065" cy="1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33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72" r:id="rId2"/>
    <p:sldLayoutId id="2147483670" r:id="rId3"/>
    <p:sldLayoutId id="2147483662" r:id="rId4"/>
    <p:sldLayoutId id="2147483668" r:id="rId5"/>
    <p:sldLayoutId id="2147483671" r:id="rId6"/>
    <p:sldLayoutId id="2147483678" r:id="rId7"/>
    <p:sldLayoutId id="2147483682" r:id="rId8"/>
    <p:sldLayoutId id="2147483679" r:id="rId9"/>
    <p:sldLayoutId id="2147483683" r:id="rId10"/>
    <p:sldLayoutId id="2147483680" r:id="rId11"/>
    <p:sldLayoutId id="2147483681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dt="0" ftr="0" hdr="0" sldNum="0"/>
  <p:txStyles>
    <p:titleStyle>
      <a:lvl1pPr algn="l" defTabSz="685800" eaLnBrk="1" fontAlgn="auto" hangingPunct="1" indent="0" latinLnBrk="0" marL="0" marR="0" rtl="0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b="1" baseline="0" cap="all" i="0" kern="1200" sz="2800">
          <a:solidFill>
            <a:schemeClr val="tx1"/>
          </a:solidFill>
          <a:latin charset="0" panose="020B0604020202020204" pitchFamily="34" typeface="Arial"/>
          <a:ea typeface="+mj-ea"/>
          <a:cs typeface="+mj-cs"/>
        </a:defRPr>
      </a:lvl1pPr>
    </p:titleStyle>
    <p:bodyStyle>
      <a:lvl1pPr algn="l" defTabSz="685800" eaLnBrk="1" hangingPunct="1" indent="-164592" latinLnBrk="0" marL="164592" rtl="0">
        <a:lnSpc>
          <a:spcPct val="100000"/>
        </a:lnSpc>
        <a:spcBef>
          <a:spcPts val="900"/>
        </a:spcBef>
        <a:spcAft>
          <a:spcPts val="0"/>
        </a:spcAft>
        <a:buFont charset="2" pitchFamily="2" typeface="Wingdings"/>
        <a:buChar char="§"/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256032" latinLnBrk="0" marL="463550" rtl="0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42875" latinLnBrk="0" marL="577850" rtl="0">
        <a:lnSpc>
          <a:spcPct val="100000"/>
        </a:lnSpc>
        <a:spcBef>
          <a:spcPts val="300"/>
        </a:spcBef>
        <a:spcAft>
          <a:spcPts val="0"/>
        </a:spcAft>
        <a:buFont charset="0" panose="020B0604020202020204" pitchFamily="34" typeface="Arial"/>
        <a:buChar char="•"/>
        <a:tabLst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256032" latinLnBrk="0" marL="862013" rtl="0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—"/>
        <a:tabLst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64592" latinLnBrk="0" marL="1031875" rtl="0">
        <a:lnSpc>
          <a:spcPct val="100000"/>
        </a:lnSpc>
        <a:spcBef>
          <a:spcPts val="300"/>
        </a:spcBef>
        <a:spcAft>
          <a:spcPts val="0"/>
        </a:spcAft>
        <a:buFont typeface="System Font Regular"/>
        <a:buChar char="»"/>
        <a:tabLst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C35EA4"/>
          </p15:clr>
        </p15:guide>
        <p15:guide id="2" orient="horz" pos="1620" userDrawn="1">
          <p15:clr>
            <a:srgbClr val="C35EA4"/>
          </p15:clr>
        </p15:guide>
        <p15:guide id="3" pos="144" userDrawn="1">
          <p15:clr>
            <a:srgbClr val="C35EA4"/>
          </p15:clr>
        </p15:guide>
        <p15:guide id="4" pos="288" userDrawn="1">
          <p15:clr>
            <a:srgbClr val="C35EA4"/>
          </p15:clr>
        </p15:guide>
        <p15:guide id="5" orient="horz" pos="576" userDrawn="1">
          <p15:clr>
            <a:srgbClr val="C35EA4"/>
          </p15:clr>
        </p15:guide>
        <p15:guide id="6" orient="horz" pos="2964" userDrawn="1">
          <p15:clr>
            <a:srgbClr val="C35EA4"/>
          </p15:clr>
        </p15:guide>
        <p15:guide id="7" pos="5568" userDrawn="1">
          <p15:clr>
            <a:srgbClr val="C35EA4"/>
          </p15:clr>
        </p15:guide>
        <p15:guide id="8" orient="horz" pos="902" userDrawn="1">
          <p15:clr>
            <a:srgbClr val="C35EA4"/>
          </p15:clr>
        </p15:guide>
        <p15:guide id="9" orient="horz" pos="780" userDrawn="1">
          <p15:clr>
            <a:srgbClr val="C35EA4"/>
          </p15:clr>
        </p15:guide>
        <p15:guide id="10" orient="horz" pos="150" userDrawn="1">
          <p15:clr>
            <a:srgbClr val="C35EA4"/>
          </p15:clr>
        </p15:guide>
        <p15:guide id="11" orient="horz" pos="3132" userDrawn="1">
          <p15:clr>
            <a:srgbClr val="C35EA4"/>
          </p15:clr>
        </p15:guide>
        <p15:guide id="12" orient="horz" pos="1044" userDrawn="1">
          <p15:clr>
            <a:srgbClr val="C35EA4"/>
          </p15:clr>
        </p15:guide>
      </p15:sldGuideLst>
    </p:ext>
  </p:extLst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hyperlink" Target="https://samforeman.me" TargetMode="Externa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2.xml" /><Relationship Id="rId3" Type="http://schemas.openxmlformats.org/officeDocument/2006/relationships/hyperlink" Target="https://github.com/argonne-lcf/Megatron-DeepSpeed/blob/e3b0398d2f2d3f8ec543e99373ca14bd18a1e4f8/megatron/arguments.py#L1477-L1502" TargetMode="External" /><Relationship Id="rId4" Type="http://schemas.openxmlformats.org/officeDocument/2006/relationships/hyperlink" Target="https://x.com/tenderizzation/status/1944591320796090606" TargetMode="External" /><Relationship Id="rId5" Type="http://schemas.openxmlformats.org/officeDocument/2006/relationships/hyperlink" Target="https://twitter.com/tenderizzation" TargetMode="External" /><Relationship Id="rId6" Type="http://schemas.openxmlformats.org/officeDocument/2006/relationships/hyperlink" Target="https://chatgpt.com/share/688ab77e-9ca0-800a-8ab0-a293e06b3cce" TargetMode="Externa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slide" Target="slide22.xml" /><Relationship Id="rId3" Type="http://schemas.openxmlformats.org/officeDocument/2006/relationships/hyperlink" Target="https://dl.acm.org/doi/10.1109/SC41406.2024.00013" TargetMode="Externa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microsoft/DeepSpeed" TargetMode="External" /><Relationship Id="rId3" Type="http://schemas.openxmlformats.org/officeDocument/2006/relationships/hyperlink" Target="https://samforeman.me/posts/auroragpt/long-sequences/" TargetMode="External" /><Relationship Id="rId4" Type="http://schemas.openxmlformats.org/officeDocument/2006/relationships/hyperlink" Target="https://github.com/saforem2/scaling4science" TargetMode="External" /><Relationship Id="rId5" Type="http://schemas.openxmlformats.org/officeDocument/2006/relationships/hyperlink" Target="https://github.com/saforem2/scaling4science" TargetMode="External" /><Relationship Id="rId6" Type="http://schemas.openxmlformats.org/officeDocument/2006/relationships/hyperlink" Target="https://github.com/saforem2/Megatron-DS-Benchmarking" TargetMode="External" /><Relationship Id="rId7" Type="http://schemas.openxmlformats.org/officeDocument/2006/relationships/hyperlink" Target="https://github.com/saforem2/Megatron-DS-Benchmarking" TargetMode="Externa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argonne-lcf/Megatron-DeepSpeed" TargetMode="External" /><Relationship Id="rId3" Type="http://schemas.openxmlformats.org/officeDocument/2006/relationships/hyperlink" Target="https://github.com/argonne-lcf/Megatron-DeepSpeed" TargetMode="External" /><Relationship Id="rId4" Type="http://schemas.openxmlformats.org/officeDocument/2006/relationships/hyperlink" Target="https://github.com/saforem2/ezpz" TargetMode="External" /><Relationship Id="rId5" Type="http://schemas.openxmlformats.org/officeDocument/2006/relationships/hyperlink" Target="https://github.com/saforem2/ezpz" TargetMode="External" /><Relationship Id="rId6" Type="http://schemas.openxmlformats.org/officeDocument/2006/relationships/hyperlink" Target="https://samforeman.me/talks" TargetMode="External" /><Relationship Id="rId7" Type="http://schemas.openxmlformats.org/officeDocument/2006/relationships/hyperlink" Target="https://saforem2.github.io/llm-workshop-talk" TargetMode="External" /><Relationship Id="rId8" Type="http://schemas.openxmlformats.org/officeDocument/2006/relationships/hyperlink" Target="https://saforem2.github.io/LLM-tutorial" TargetMode="External" /><Relationship Id="rId9" Type="http://schemas.openxmlformats.org/officeDocument/2006/relationships/hyperlink" Target="https://saforem2.github.io/parallel-training-slides" TargetMode="External" /><Relationship Id="rId10" Type="http://schemas.openxmlformats.org/officeDocument/2006/relationships/hyperlink" Target="https://samforeman.me/talks/llms-on-polaris/#/title-slide" TargetMode="External" /><Relationship Id="rId11" Type="http://schemas.openxmlformats.org/officeDocument/2006/relationships/hyperlink" Target="https://samforeman.me/talks/llms-at-scale/" TargetMode="External" /><Relationship Id="rId12" Type="http://schemas.openxmlformats.org/officeDocument/2006/relationships/hyperlink" Target="https://www.anl.gov/article/new-international-consortium-formed-to-create-trustworthy-and-reliable-generative-ai-models-for" TargetMode="External" /><Relationship Id="rId13" Type="http://schemas.openxmlformats.org/officeDocument/2006/relationships/hyperlink" Target="https://pytorch.org/tutorials/beginner/dist_overview.html" TargetMode="External" /><Relationship Id="rId14" Type="http://schemas.openxmlformats.org/officeDocument/2006/relationships/hyperlink" Target="https://huggingface.co/docs/transformers/en/perf_train_gpu_many" TargetMode="External" /><Relationship Id="rId15" Type="http://schemas.openxmlformats.org/officeDocument/2006/relationships/hyperlink" Target="https://www.deepspeed.ai/getting-started/" TargetMode="External" /><Relationship Id="rId16" Type="http://schemas.openxmlformats.org/officeDocument/2006/relationships/hyperlink" Target="https://openreview.net/forum?id=8bjspmAMBk" TargetMode="Externa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auroragpt.anl.gov" TargetMode="External" /><Relationship Id="rId4" Type="http://schemas.openxmlformats.org/officeDocument/2006/relationships/hyperlink" Target="https://github.com/Hannibal046/Awesome-LLM" TargetMode="External" /><Relationship Id="rId5" Type="http://schemas.openxmlformats.org/officeDocument/2006/relationships/hyperlink" Target="https://github.com/Hannibal046/Awesome-LLM" TargetMode="Externa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jalammar.github.io/illustrated-transformer/" TargetMode="External" /><Relationship Id="rId3" Type="http://schemas.openxmlformats.org/officeDocument/2006/relationships/hyperlink" Target="https://doi.org/10.1109/SC41406.2024.00013" TargetMode="External" /><Relationship Id="rId4" Type="http://schemas.openxmlformats.org/officeDocument/2006/relationships/hyperlink" Target="https://openreview.net/forum?id=8bjspmAMBk" TargetMode="External" /><Relationship Id="rId5" Type="http://schemas.openxmlformats.org/officeDocument/2006/relationships/hyperlink" Target="https://arxiv.org/abs/1812.06162" TargetMode="External" /><Relationship Id="rId6" Type="http://schemas.openxmlformats.org/officeDocument/2006/relationships/hyperlink" Target="https://arxiv.org/abs/2206.07682" TargetMode="External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ww.intel.com/content/www/us/en/newsroom/news/intel-powered-aurora-supercomputer-breaks-exascale-barrier.html" TargetMode="External" /><Relationship Id="rId3" Type="http://schemas.openxmlformats.org/officeDocument/2006/relationships/hyperlink" Target="https://github.com/argonne-lcf/Megatron-DeepSpeed" TargetMode="Externa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svg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ithub.com/argonne-lcf/Megatron-DeepSpeed" TargetMode="External" /><Relationship Id="rId3" Type="http://schemas.openxmlformats.org/officeDocument/2006/relationships/hyperlink" Target="https://github.com/argonne-lcf/inference-endpoints" TargetMode="Externa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2.xml" /><Relationship Id="rId3" Type="http://schemas.openxmlformats.org/officeDocument/2006/relationships/hyperlink" Target="https://www.alcf.anl.gov/sites/default/files/2024-07/Aurora_FactSheet_2024.pdf" TargetMode="Externa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slide" Target="slide22.xml" /><Relationship Id="rId4" Type="http://schemas.openxmlformats.org/officeDocument/2006/relationships/hyperlink" Target="https://github.com/argonne-lcf/Megatron-DeepSpeed" TargetMode="Externa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2.xml" /><Relationship Id="rId3" Type="http://schemas.openxmlformats.org/officeDocument/2006/relationships/slide" Target="slide2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hasCustomPrompt="1" type="ctrTitle"/>
          </p:nvPr>
        </p:nvSpPr>
        <p:spPr>
          <a:xfrm>
            <a:off x="227329" y="923382"/>
            <a:ext cx="5002306" cy="2057400"/>
          </a:xfrm>
          <a:solidFill>
            <a:schemeClr val="accent2">
              <a:alpha val="85000"/>
            </a:schemeClr>
          </a:solidFill>
        </p:spPr>
        <p:txBody>
          <a:bodyPr/>
          <a:lstStyle/>
          <a:p>
            <a:pPr lvl="0" indent="0" marL="0">
              <a:buNone/>
            </a:pPr>
            <a:r>
              <a:rPr/>
              <a:t>Scientific AI at Scale: AuroraGPT</a:t>
            </a:r>
          </a:p>
        </p:txBody>
      </p:sp>
      <p:sp>
        <p:nvSpPr>
          <p:cNvPr id="3" name="Subtitle 2"/>
          <p:cNvSpPr>
            <a:spLocks noGrp="1"/>
          </p:cNvSpPr>
          <p:nvPr>
            <p:ph hasCustomPrompt="1" idx="1" type="subTitle"/>
          </p:nvPr>
        </p:nvSpPr>
        <p:spPr>
          <a:xfrm>
            <a:off x="463552" y="243457"/>
            <a:ext cx="2562036" cy="670943"/>
          </a:xfrm>
          <a:prstGeom prst="rect">
            <a:avLst/>
          </a:prstGeom>
        </p:spPr>
        <p:txBody>
          <a:bodyPr/>
          <a:lstStyle/>
          <a:p>
            <a:pPr lvl="0" indent="0" marL="0">
              <a:buNone/>
            </a:pPr>
            <a:br/>
            <a:br/>
            <a:r>
              <a:rPr>
                <a:hlinkClick r:id="rId2"/>
              </a:rPr>
              <a:t>Sam Foreman</a:t>
            </a:r>
          </a:p>
        </p:txBody>
      </p:sp>
      <p:sp/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🍹 Blending Data, Efficiently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🐢 Original implementation:</a:t>
            </a:r>
          </a:p>
          <a:p>
            <a:pPr lvl="1"/>
            <a:r>
              <a:rPr b="1"/>
              <a:t>Slow</a:t>
            </a:r>
            <a:r>
              <a:rPr/>
              <a:t> (serial, single device)</a:t>
            </a:r>
          </a:p>
          <a:p>
            <a:pPr lvl="1"/>
            <a:r>
              <a:rPr/>
              <a:t>~ 1 hr/2T tokens</a:t>
            </a:r>
          </a:p>
          <a:p>
            <a:pPr lvl="0"/>
            <a:r>
              <a:rPr/>
              <a:t>🐇 New implementation:</a:t>
            </a:r>
          </a:p>
          <a:p>
            <a:pPr lvl="1"/>
            <a:r>
              <a:rPr b="1"/>
              <a:t>Fast!</a:t>
            </a:r>
            <a:r>
              <a:rPr/>
              <a:t> (distributed, asynchronous)</a:t>
            </a:r>
          </a:p>
          <a:p>
            <a:pPr lvl="1"/>
            <a:r>
              <a:rPr/>
              <a:t>~ </a:t>
            </a:r>
            <a:r>
              <a:rPr b="1"/>
              <a:t>2 min</a:t>
            </a:r>
            <a:r>
              <a:rPr/>
              <a:t>/2T tokens</a:t>
            </a:r>
            <a:br/>
            <a:r>
              <a:rPr/>
              <a:t>(</a:t>
            </a:r>
            <a:r>
              <a:rPr b="1"/>
              <a:t>30x</a:t>
            </a:r>
            <a:r>
              <a:rPr/>
              <a:t> faster !!)</a:t>
            </a:r>
          </a:p>
          <a:p>
            <a:pPr lvl="0" indent="0" marL="0">
              <a:buNone/>
            </a:pPr>
            <a:r>
              <a:rPr/>
              <a:t>Figure 4: Time spent preparing 2T tokens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📉 Loss Curve: Training AuroraGPT-7B on 2T Tokens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✨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🕸️ </a:t>
            </a:r>
            <a:r>
              <a:rPr b="1"/>
              <a:t>Parallelism</a:t>
            </a:r>
            <a:r>
              <a:rPr/>
              <a:t>:</a:t>
            </a:r>
          </a:p>
          <a:p>
            <a:pPr lvl="1"/>
            <a:r>
              <a:rPr/>
              <a:t>{data, tensor, pipeline, sequence, …}</a:t>
            </a:r>
          </a:p>
          <a:p>
            <a:pPr lvl="0"/>
            <a:r>
              <a:rPr/>
              <a:t>♻️ </a:t>
            </a:r>
            <a:r>
              <a:rPr b="1"/>
              <a:t>Checkpoint Converters</a:t>
            </a:r>
            <a:r>
              <a:rPr/>
              <a:t>:</a:t>
            </a:r>
          </a:p>
          <a:p>
            <a:pPr lvl="1"/>
            <a:r>
              <a:rPr/>
              <a:t>Megatron ⇄ 🤗 HF ⇄ ZeRO ⇄ Universal</a:t>
            </a:r>
          </a:p>
          <a:p>
            <a:pPr lvl="0"/>
            <a:r>
              <a:rPr/>
              <a:t>🔀 </a:t>
            </a:r>
            <a:r>
              <a:rPr b="1"/>
              <a:t>DeepSpeed Integration</a:t>
            </a:r>
            <a:r>
              <a:rPr/>
              <a:t>:</a:t>
            </a:r>
          </a:p>
          <a:p>
            <a:pPr lvl="1"/>
            <a:r>
              <a:rPr/>
              <a:t>ZeRO Offloading</a:t>
            </a:r>
          </a:p>
          <a:p>
            <a:pPr lvl="1"/>
            <a:r>
              <a:rPr/>
              <a:t>Activation checkpointing</a:t>
            </a:r>
          </a:p>
          <a:p>
            <a:pPr lvl="1"/>
            <a:r>
              <a:rPr/>
              <a:t>AutoTP (</a:t>
            </a:r>
            <a:r>
              <a:rPr i="1"/>
              <a:t>WIP</a:t>
            </a:r>
            <a:r>
              <a:rPr/>
              <a:t>)</a:t>
            </a:r>
          </a:p>
          <a:p>
            <a:pPr lvl="1"/>
            <a:r>
              <a:rPr/>
              <a:t>ability to leverage features from DeepSpeed community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✨ Features (even more!)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🧗 </a:t>
            </a:r>
            <a:r>
              <a:rPr b="1"/>
              <a:t>Optimizers</a:t>
            </a:r>
            <a:r>
              <a:rPr baseline="30000">
                <a:hlinkClick r:id="rId2" action="ppaction://hlinksldjump"/>
              </a:rPr>
              <a:t>5</a:t>
            </a:r>
            <a:r>
              <a:rPr/>
              <a:t>:</a:t>
            </a:r>
          </a:p>
          <a:p>
            <a:pPr lvl="1"/>
            <a:r>
              <a:rPr/>
              <a:t>Support for </a:t>
            </a:r>
            <a:r>
              <a:rPr i="1"/>
              <a:t>many</a:t>
            </a:r>
            <a:r>
              <a:rPr/>
              <a:t> different optimizers:</a:t>
            </a:r>
          </a:p>
          <a:p>
            <a:pPr lvl="2"/>
            <a:r>
              <a:rPr/>
              <a:t>Distributed Shampoo, Muon, Adopt, Sophia, Lamb, GaLORE, ScheduleFree, …</a:t>
            </a:r>
          </a:p>
          <a:p>
            <a:pPr lvl="1"/>
            <a:r>
              <a:rPr/>
              <a:t>See </a:t>
            </a:r>
            <a:r>
              <a:rPr>
                <a:hlinkClick r:id="rId3"/>
              </a:rPr>
              <a:t>full list</a:t>
            </a:r>
          </a:p>
          <a:p>
            <a:pPr lvl="1"/>
            <a:r>
              <a:rPr/>
              <a:t>Large batch training</a:t>
            </a:r>
          </a:p>
          <a:p>
            <a:pPr lvl="0"/>
            <a:r>
              <a:rPr/>
              <a:t>📊 </a:t>
            </a:r>
            <a:r>
              <a:rPr b="1"/>
              <a:t>Experiment Tracking</a:t>
            </a:r>
            <a:r>
              <a:rPr/>
              <a:t>:</a:t>
            </a:r>
          </a:p>
          <a:p>
            <a:pPr lvl="1"/>
            <a:r>
              <a:rPr/>
              <a:t>Automatic experiment and metric tracking with Weights &amp; Biases</a:t>
            </a:r>
          </a:p>
          <a:p>
            <a:pPr lvl="0" indent="0" marL="0">
              <a:buNone/>
            </a:pPr>
            <a:r>
              <a:rPr/>
              <a:t>🔭 LLMs for Science</a:t>
            </a:r>
            <a:br/>
            <a:r>
              <a:rPr/>
              <a:t> </a:t>
            </a:r>
            <a:r>
              <a:rPr>
                <a:hlinkClick r:id="rId4"/>
              </a:rPr>
              <a:t>source</a:t>
            </a:r>
            <a:r>
              <a:rPr/>
              <a:t> (</a:t>
            </a:r>
            <a:r>
              <a:rPr>
                <a:hlinkClick r:id="rId5"/>
              </a:rPr>
              <a:t>@tenderizzation</a:t>
            </a:r>
            <a:r>
              <a:rPr/>
              <a:t>)</a:t>
            </a:r>
            <a:br/>
            <a:r>
              <a:rPr/>
              <a:t>ChatGPT: </a:t>
            </a:r>
            <a:r>
              <a:rPr>
                <a:hlinkClick r:id="rId6"/>
              </a:rPr>
              <a:t>explain this image</a:t>
            </a:r>
            <a:r>
              <a:rPr/>
              <a:t> </a:t>
            </a:r>
          </a:p>
          <a:p>
            <a:pPr lvl="0" indent="0" marL="0">
              <a:buNone/>
            </a:pP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🤔 Evaluating Models on Scientific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What to measure?</a:t>
            </a:r>
          </a:p>
          <a:p>
            <a:pPr lvl="1"/>
            <a:r>
              <a:rPr b="1"/>
              <a:t>Knowledge Extraction, Retrieval, Distillation, Synthesis</a:t>
            </a:r>
            <a:r>
              <a:rPr/>
              <a:t>: LLM is provided a question or instruction and a truthful answer is expected</a:t>
            </a:r>
          </a:p>
          <a:p>
            <a:pPr lvl="1"/>
            <a:r>
              <a:rPr b="1"/>
              <a:t>Text Grounded</a:t>
            </a:r>
            <a:r>
              <a:rPr/>
              <a:t>: Answers are expected to be fully grounded on peer-reviewed references to support responses</a:t>
            </a:r>
          </a:p>
          <a:p>
            <a:pPr lvl="1"/>
            <a:r>
              <a:rPr b="1"/>
              <a:t>Reasoning</a:t>
            </a:r>
            <a:r>
              <a:rPr/>
              <a:t>: LLMs are expected to solve deductive (prove a theory or hypothesis from formal logic and observations), inductive (validate / explain observations from theories) problems</a:t>
            </a:r>
          </a:p>
          <a:p>
            <a:pPr lvl="1"/>
            <a:r>
              <a:rPr b="1"/>
              <a:t>Creativity</a:t>
            </a:r>
            <a:r>
              <a:rPr/>
              <a:t>: A creative answer is expected from a question or instruction</a:t>
            </a:r>
          </a:p>
          <a:p>
            <a:pPr lvl="2"/>
            <a:r>
              <a:rPr/>
              <a:t>thoughtful dialogue, coding, etc.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⚖️ Evaluating FM Skills for Science: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Criteria for all of the above:</a:t>
            </a:r>
          </a:p>
          <a:p>
            <a:pPr lvl="1"/>
            <a:r>
              <a:rPr b="1"/>
              <a:t>Correctness</a:t>
            </a:r>
            <a:r>
              <a:rPr/>
              <a:t> of facts</a:t>
            </a:r>
          </a:p>
          <a:p>
            <a:pPr lvl="1"/>
            <a:r>
              <a:rPr b="1"/>
              <a:t>Accuracy</a:t>
            </a:r>
            <a:r>
              <a:rPr/>
              <a:t> of solutions and inferences</a:t>
            </a:r>
          </a:p>
          <a:p>
            <a:pPr lvl="1"/>
            <a:r>
              <a:rPr b="1"/>
              <a:t>Reliability</a:t>
            </a:r>
            <a:r>
              <a:rPr/>
              <a:t> consistently good in quality or performance</a:t>
            </a:r>
          </a:p>
          <a:p>
            <a:pPr lvl="1"/>
            <a:r>
              <a:rPr b="1"/>
              <a:t>Speed</a:t>
            </a:r>
            <a:r>
              <a:rPr/>
              <a:t> how fast to produce a response</a:t>
            </a:r>
          </a:p>
          <a:p>
            <a:pPr lvl="1"/>
            <a:r>
              <a:rPr b="1"/>
              <a:t># shots</a:t>
            </a:r>
            <a:r>
              <a:rPr/>
              <a:t> how many examples are needed for good quality</a:t>
            </a:r>
          </a:p>
          <a:p>
            <a:pPr lvl="2"/>
            <a:r>
              <a:rPr/>
              <a:t>Extent of </a:t>
            </a:r>
            <a:r>
              <a:rPr i="1"/>
              <a:t>prompt engineering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🧬 MProt-DPO: Scaling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Figure 5: Scaling results for </a:t>
            </a:r>
            <a:r>
              <a:rPr>
                <a:latin typeface="Courier"/>
              </a:rPr>
              <a:t>3.5B</a:t>
            </a:r>
            <a:r>
              <a:rPr/>
              <a:t> model across ~38,400 GPUs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pPr lvl="0"/>
            <a:r>
              <a:rPr/>
              <a:t>~ 4 EFLOPS @ Aurora</a:t>
            </a:r>
          </a:p>
          <a:p>
            <a:pPr lvl="0"/>
            <a:r>
              <a:rPr/>
              <a:t>38,400 XPUs</a:t>
            </a:r>
            <a:br/>
            <a:r>
              <a:rPr/>
              <a:t>= 3200 [node] x 12 [XPU / node]</a:t>
            </a:r>
          </a:p>
          <a:p>
            <a:pPr lvl="0"/>
            <a:r>
              <a:rPr/>
              <a:t>🔔 Gordon Bell Finalist</a:t>
            </a:r>
            <a:r>
              <a:rPr baseline="30000">
                <a:hlinkClick r:id="rId2" action="ppaction://hlinksldjump"/>
              </a:rPr>
              <a:t>6</a:t>
            </a:r>
            <a:r>
              <a:rPr/>
              <a:t>:</a:t>
            </a:r>
          </a:p>
          <a:p>
            <a:pPr lvl="1"/>
            <a:r>
              <a:rPr>
                <a:hlinkClick r:id="rId3"/>
              </a:rPr>
              <a:t>MProt-DPO: Breaking the ExaFLOPS Barrier for Multimodal Protein Design Workflows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🧬 MProt-DPO: Scaling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Figure 6: </a:t>
            </a:r>
            <a:r>
              <a:rPr>
                <a:latin typeface="Courier"/>
              </a:rPr>
              <a:t>3.5B</a:t>
            </a:r>
            <a:r>
              <a:rPr/>
              <a:t> model</a:t>
            </a:r>
          </a:p>
          <a:p>
            <a:pPr lvl="0" indent="0" marL="0">
              <a:buNone/>
            </a:pPr>
            <a:r>
              <a:rPr/>
              <a:t>Figure 7: </a:t>
            </a:r>
            <a:r>
              <a:rPr>
                <a:latin typeface="Courier"/>
              </a:rPr>
              <a:t>7B</a:t>
            </a:r>
            <a:r>
              <a:rPr/>
              <a:t> model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🚂 Loooooooooong Sequence Lengths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</a:p>
          <a:p>
            <a:pPr lvl="0" indent="0" marL="0">
              <a:buNone/>
            </a:pPr>
          </a:p>
          <a:p>
            <a:pPr lvl="0" indent="0" marL="0">
              <a:buNone/>
            </a:pPr>
          </a:p>
          <a:p>
            <a:pPr lvl="0"/>
            <a:r>
              <a:rPr/>
              <a:t>Working with </a:t>
            </a:r>
            <a:r>
              <a:rPr>
                <a:hlinkClick r:id="rId2"/>
              </a:rPr>
              <a:t> Microsoft/DeepSpeed</a:t>
            </a:r>
            <a:r>
              <a:rPr/>
              <a:t> team to enable longer sequence lengths (context windows) for LLMs</a:t>
            </a:r>
          </a:p>
          <a:p>
            <a:pPr lvl="1"/>
            <a:r>
              <a:rPr/>
              <a:t>See my </a:t>
            </a:r>
            <a:r>
              <a:rPr>
                <a:hlinkClick r:id="rId3"/>
              </a:rPr>
              <a:t>blog post</a:t>
            </a:r>
            <a:r>
              <a:rPr/>
              <a:t> for additional details</a:t>
            </a:r>
          </a:p>
          <a:p>
            <a:pPr lvl="0" indent="0" marL="0">
              <a:buNone/>
            </a:pPr>
            <a:r>
              <a:rPr>
                <a:hlinkClick r:id="rId4"/>
              </a:rPr>
              <a:t> </a:t>
            </a:r>
            <a:r>
              <a:rPr>
                <a:hlinkClick r:id="rId5"/>
                <a:latin typeface="Courier"/>
              </a:rPr>
              <a:t>scaling4science</a:t>
            </a:r>
            <a:br/>
            <a:r>
              <a:rPr>
                <a:hlinkClick r:id="rId6"/>
              </a:rPr>
              <a:t> </a:t>
            </a:r>
            <a:r>
              <a:rPr>
                <a:hlinkClick r:id="rId7"/>
                <a:latin typeface="Courier"/>
              </a:rPr>
              <a:t>Megatron-DS-Benchmarking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📓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 </a:t>
            </a:r>
            <a:r>
              <a:rPr>
                <a:hlinkClick r:id="rId2"/>
              </a:rPr>
              <a:t>argonne-lcf / </a:t>
            </a:r>
            <a:r>
              <a:rPr>
                <a:hlinkClick r:id="rId3"/>
                <a:latin typeface="Courier"/>
              </a:rPr>
              <a:t>Megatron-DeepSpeed</a:t>
            </a:r>
            <a:br/>
            <a:r>
              <a:rPr/>
              <a:t>For the largest of large language models.</a:t>
            </a:r>
          </a:p>
          <a:p>
            <a:pPr lvl="0"/>
            <a:r>
              <a:rPr/>
              <a:t> </a:t>
            </a:r>
            <a:r>
              <a:rPr>
                <a:hlinkClick r:id="rId4"/>
              </a:rPr>
              <a:t>saforem2 / </a:t>
            </a:r>
            <a:r>
              <a:rPr>
                <a:hlinkClick r:id="rId5"/>
                <a:latin typeface="Courier"/>
              </a:rPr>
              <a:t>ezpz</a:t>
            </a:r>
            <a:br/>
            <a:r>
              <a:rPr/>
              <a:t>Distributed training, ezpz. 🍋</a:t>
            </a:r>
          </a:p>
          <a:p>
            <a:pPr lvl="0"/>
            <a:r>
              <a:rPr/>
              <a:t>📊 See my other slides at </a:t>
            </a:r>
            <a:r>
              <a:rPr>
                <a:hlinkClick r:id="rId6"/>
              </a:rPr>
              <a:t>samforeman.me/talks</a:t>
            </a:r>
            <a:r>
              <a:rPr/>
              <a:t>:</a:t>
            </a:r>
          </a:p>
          <a:p>
            <a:pPr lvl="1"/>
            <a:r>
              <a:rPr>
                <a:hlinkClick r:id="rId7"/>
              </a:rPr>
              <a:t>LLMs from Scratch</a:t>
            </a:r>
          </a:p>
          <a:p>
            <a:pPr lvl="1"/>
            <a:r>
              <a:rPr>
                <a:hlinkClick r:id="rId8"/>
              </a:rPr>
              <a:t>Creating Small(~ish) LLMs</a:t>
            </a:r>
          </a:p>
          <a:p>
            <a:pPr lvl="1"/>
            <a:r>
              <a:rPr>
                <a:hlinkClick r:id="rId9"/>
              </a:rPr>
              <a:t>Parallel Training Techniques</a:t>
            </a:r>
          </a:p>
          <a:p>
            <a:pPr lvl="1"/>
            <a:r>
              <a:rPr>
                <a:hlinkClick r:id="rId10"/>
              </a:rPr>
              <a:t>LLMs on Polaris</a:t>
            </a:r>
          </a:p>
          <a:p>
            <a:pPr lvl="1"/>
            <a:r>
              <a:rPr>
                <a:hlinkClick r:id="rId11"/>
              </a:rPr>
              <a:t>Training LLMs at Scale</a:t>
            </a:r>
          </a:p>
          <a:p>
            <a:pPr lvl="0"/>
            <a:r>
              <a:rPr/>
              <a:t>👀 See also:</a:t>
            </a:r>
          </a:p>
          <a:p>
            <a:pPr lvl="1"/>
            <a:r>
              <a:rPr>
                <a:hlinkClick r:id="rId12"/>
              </a:rPr>
              <a:t>New international consortium for generative AI models for science</a:t>
            </a:r>
          </a:p>
          <a:p>
            <a:pPr lvl="1"/>
            <a:r>
              <a:rPr>
                <a:hlinkClick r:id="rId13"/>
              </a:rPr>
              <a:t>PyTorch Distributed Overview</a:t>
            </a:r>
          </a:p>
          <a:p>
            <a:pPr lvl="1"/>
            <a:r>
              <a:rPr>
                <a:hlinkClick r:id="rId14"/>
              </a:rPr>
              <a:t>🤗 Efficient Training on Multiple GPUs</a:t>
            </a:r>
          </a:p>
          <a:p>
            <a:pPr lvl="1"/>
            <a:r>
              <a:rPr>
                <a:hlinkClick r:id="rId15"/>
              </a:rPr>
              <a:t>Getting Started - DeepSpeed</a:t>
            </a:r>
          </a:p>
          <a:p>
            <a:pPr lvl="1"/>
            <a:r>
              <a:rPr/>
              <a:t>🕸️ </a:t>
            </a:r>
            <a:r>
              <a:rPr>
                <a:hlinkClick r:id="rId16"/>
              </a:rPr>
              <a:t>Quality Measures for Dynamic Graph Generative Models</a:t>
            </a:r>
            <a:br/>
            <a:r>
              <a:rPr/>
              <a:t>(Hosseini et al. 2025)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🎯 AuroraGPT: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="1">
                <a:hlinkClick r:id="rId3"/>
              </a:rPr>
              <a:t>AuroraGPT</a:t>
            </a:r>
            <a:r>
              <a:rPr/>
              <a:t>: </a:t>
            </a:r>
            <a:r>
              <a:rPr i="1"/>
              <a:t>General purpose scientific LLM</a:t>
            </a:r>
            <a:r>
              <a:rPr/>
              <a:t> Broadly trained on a general corpora plus scientific {papers, texts, data}</a:t>
            </a:r>
          </a:p>
          <a:p>
            <a:pPr lvl="0"/>
            <a:r>
              <a:rPr b="1"/>
              <a:t>Explore pathways</a:t>
            </a:r>
            <a:r>
              <a:rPr/>
              <a:t> towards a “Scientific Assistant” model</a:t>
            </a:r>
          </a:p>
          <a:p>
            <a:pPr lvl="0"/>
            <a:r>
              <a:rPr b="1"/>
              <a:t>Build with international partners</a:t>
            </a:r>
            <a:r>
              <a:rPr/>
              <a:t> (RIKEN, BSC, others)</a:t>
            </a:r>
          </a:p>
          <a:p>
            <a:pPr lvl="0"/>
            <a:r>
              <a:rPr b="1"/>
              <a:t>Multilingual</a:t>
            </a:r>
            <a:r>
              <a:rPr/>
              <a:t> English, 日本語, French, German, Spanish</a:t>
            </a:r>
          </a:p>
          <a:p>
            <a:pPr lvl="0"/>
            <a:r>
              <a:rPr b="1"/>
              <a:t>Multimodal</a:t>
            </a:r>
            <a:r>
              <a:rPr/>
              <a:t>: images, tables, equations, proofs, time series, graphs, fields, sequences, etc</a:t>
            </a:r>
          </a:p>
          <a:p>
            <a:pPr lvl="0" indent="0" marL="0">
              <a:buNone/>
            </a:pPr>
            <a:r>
              <a:rPr/>
              <a:t>Figure 1: Image from  </a:t>
            </a:r>
            <a:r>
              <a:rPr>
                <a:hlinkClick r:id="rId4"/>
              </a:rPr>
              <a:t>Hannibal046 / </a:t>
            </a:r>
            <a:r>
              <a:rPr>
                <a:hlinkClick r:id="rId5"/>
                <a:latin typeface="Courier"/>
              </a:rPr>
              <a:t>Awesome-LLM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❤️ 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Organizers</a:t>
            </a:r>
          </a:p>
          <a:p>
            <a:pPr lvl="0"/>
            <a:r>
              <a:rPr/>
              <a:t>Feel free to reach out!</a:t>
            </a:r>
          </a:p>
          <a:p>
            <a:pPr lvl="1" indent="0" marL="342900">
              <a:buNone/>
            </a:pPr>
          </a:p>
          <a:p>
            <a:pPr lvl="1" indent="0" marL="342900">
              <a:buNone/>
            </a:pPr>
            <a:r>
              <a:rPr/>
              <a:t>  </a:t>
            </a:r>
          </a:p>
          <a:p>
            <a:pPr lvl="1" indent="0" marL="342900">
              <a:buNone/>
            </a:pPr>
          </a:p>
          <a:p>
            <a:pPr lvl="0" indent="0" marL="1270000">
              <a:buNone/>
            </a:pPr>
            <a:r>
              <a:rPr sz="2000" b="1"/>
              <a:t>🙏 Acknowledgements</a:t>
            </a:r>
          </a:p>
          <a:p>
            <a:pPr lvl="0" indent="0" marL="1270000">
              <a:buNone/>
            </a:pPr>
            <a:r>
              <a:rPr sz="2000"/>
              <a:t>This research used resources of the Argonne Leadership Computing Facility, which is a DOE Office of Science User Facility supported under Contract DE-AC02-06CH11357.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📑 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Refs:</a:t>
            </a:r>
          </a:p>
          <a:p>
            <a:pPr lvl="1"/>
            <a:r>
              <a:rPr/>
              <a:t>Wei et al. (2022)</a:t>
            </a:r>
          </a:p>
          <a:p>
            <a:pPr lvl="1"/>
            <a:r>
              <a:rPr/>
              <a:t>Animations from </a:t>
            </a:r>
            <a:r>
              <a:rPr>
                <a:hlinkClick r:id="rId2"/>
              </a:rPr>
              <a:t>The Illustrated Transformer</a:t>
            </a:r>
          </a:p>
          <a:p>
            <a:pPr lvl="0" indent="0" marL="0">
              <a:buNone/>
            </a:pPr>
            <a:r>
              <a:rPr/>
              <a:t>Dharuman, Gautham, Kyle Hippe, Alexander Brace, Sam Foreman, Väinö Hatanpää, Varuni K. Sastry, Huihuo Zheng, et al. 2024. “MProt-DPO: Breaking the ExaFLOPS Barrier for Multimodal Protein Design Workflows with Direct Preference Optimization.” In </a:t>
            </a:r>
            <a:r>
              <a:rPr i="1"/>
              <a:t>Proceedings of the International Conference for High Performance Computing, Networking, Storage, and Analysis</a:t>
            </a:r>
            <a:r>
              <a:rPr/>
              <a:t>. SC ’24. Atlanta, GA, USA: IEEE Press. </a:t>
            </a:r>
            <a:r>
              <a:rPr>
                <a:hlinkClick r:id="rId3"/>
              </a:rPr>
              <a:t>https://doi.org/10.1109/SC41406.2024.00013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Hosseini, Ryien, Filippo Simini, Venkatram Vishwanath, Rebecca Willett, and Henry Hoffmann. 2025. “Quality Measures for Dynamic Graph Generative Models.” In </a:t>
            </a:r>
            <a:r>
              <a:rPr i="1"/>
              <a:t>The Thirteenth International Conference on Learning Representations</a:t>
            </a:r>
            <a:r>
              <a:rPr/>
              <a:t>. </a:t>
            </a:r>
            <a:r>
              <a:rPr>
                <a:hlinkClick r:id="rId4"/>
              </a:rPr>
              <a:t>https://openreview.net/forum?id=8bjspmAMBk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McCandlish, Sam, Jared Kaplan, Dario Amodei, and OpenAI Dota Team. 2018. “An Empirical Model of Large-Batch Training.” </a:t>
            </a:r>
            <a:r>
              <a:rPr>
                <a:hlinkClick r:id="rId5"/>
              </a:rPr>
              <a:t>https://arxiv.org/abs/1812.06162</a:t>
            </a:r>
            <a:r>
              <a:rPr/>
              <a:t>.</a:t>
            </a:r>
          </a:p>
          <a:p>
            <a:pPr lvl="0" indent="0" marL="0">
              <a:buNone/>
            </a:pPr>
            <a:r>
              <a:rPr/>
              <a:t>Wei, Jason, Yi Tay, Rishi Bommasani, Colin Raffel, Barret Zoph, Sebastian Borgeaud, Dani Yogatama, et al. 2022. “Emergent Abilities of Large Language Models.” </a:t>
            </a:r>
            <a:r>
              <a:rPr>
                <a:hlinkClick r:id="rId6"/>
              </a:rPr>
              <a:t>https://arxiv.org/abs/2206.07682</a:t>
            </a:r>
            <a:r>
              <a:rPr/>
              <a:t>.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 sz="1800"/>
              <a:t>🏆 </a:t>
            </a:r>
            <a:r>
              <a:rPr sz="1800">
                <a:hlinkClick r:id="rId2"/>
              </a:rPr>
              <a:t>Aurora Supercomputer Ranks Fastest for AI</a:t>
            </a:r>
          </a:p>
          <a:p>
            <a:pPr lvl="0" indent="0" marL="0">
              <a:buNone/>
            </a:pPr>
            <a:r>
              <a:rPr sz="1800"/>
              <a:t>2. </a:t>
            </a:r>
            <a:r>
              <a:rPr sz="1800" b="1"/>
              <a:t>Sam Foreman</a:t>
            </a:r>
            <a:r>
              <a:rPr sz="1800"/>
              <a:t> (co-lead), Varuni Sastry, Marieme Ngom, …</a:t>
            </a:r>
          </a:p>
          <a:p>
            <a:pPr lvl="0" indent="0" marL="0">
              <a:buNone/>
            </a:pPr>
            <a:r>
              <a:rPr sz="1800"/>
              <a:t>3.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 sz="1800"/>
              <a:t> </a:t>
            </a:r>
            <a:r>
              <a:rPr sz="1800">
                <a:hlinkClick r:id="rId3"/>
              </a:rPr>
              <a:t>argonne-lcf/Megatron-DeepSpeed</a:t>
            </a:r>
          </a:p>
          <a:p>
            <a:pPr lvl="0" indent="0" marL="0">
              <a:buNone/>
            </a:pPr>
            <a:r>
              <a:rPr sz="1800"/>
              <a:t>4.</a:t>
            </a:r>
          </a:p>
          <a:p>
            <a:pPr lvl="0" indent="0" marL="0">
              <a:buNone/>
            </a:pPr>
          </a:p>
          <a:p>
            <a:pPr lvl="0" indent="0" marL="0">
              <a:buNone/>
            </a:pPr>
            <a:r>
              <a:rPr sz="1800" i="1"/>
              <a:t>Very much a WIP</a:t>
            </a:r>
          </a:p>
          <a:p>
            <a:pPr lvl="0" indent="0" marL="0">
              <a:buNone/>
            </a:pPr>
            <a:r>
              <a:rPr sz="1800"/>
              <a:t>5. Implemented by Marieme Ngom</a:t>
            </a:r>
          </a:p>
          <a:p>
            <a:pPr lvl="0" indent="0" marL="0">
              <a:buNone/>
            </a:pPr>
            <a:r>
              <a:rPr sz="1800"/>
              <a:t>6. (Dharuman et al. 2024)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🧪 AuroraGPT: Open Science Foundation Model</a:t>
            </a:r>
          </a:p>
        </p:txBody>
      </p:sp>
      <p:pic>
        <p:nvPicPr>
          <p:cNvPr descr="./assets/AuroraGPT.sv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587500"/>
            <a:ext cx="7315200" cy="246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457200" y="4191000"/>
            <a:ext cx="73152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Figure 2: High-level overview of AuroraGPT project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🧰 AuroraGPT: Toolbox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Datasets and data pipelines</a:t>
            </a:r>
            <a:r>
              <a:rPr/>
              <a:t> (how do we deal with scientific data?)</a:t>
            </a:r>
          </a:p>
          <a:p>
            <a:pPr lvl="0"/>
            <a:r>
              <a:rPr b="1"/>
              <a:t>Software infrastructure and workflows</a:t>
            </a:r>
            <a:r>
              <a:rPr/>
              <a:t> (scalable, robust, extensible)</a:t>
            </a:r>
          </a:p>
          <a:p>
            <a:pPr lvl="0"/>
            <a:r>
              <a:rPr b="1"/>
              <a:t>Evaluation of state-of-the-art LLM Models</a:t>
            </a:r>
            <a:r>
              <a:rPr/>
              <a:t> (how do they perform on scientific tasks?)</a:t>
            </a:r>
          </a:p>
          <a:p>
            <a:pPr lvl="0" indent="0" marL="1270000">
              <a:buNone/>
            </a:pPr>
            <a:r>
              <a:rPr sz="2000" b="1"/>
              <a:t>🚂 Training</a:t>
            </a:r>
          </a:p>
          <a:p>
            <a:pPr lvl="0" indent="0" marL="1270000">
              <a:buNone/>
            </a:pPr>
            <a:r>
              <a:rPr sz="2000"/>
              <a:t> </a:t>
            </a:r>
            <a:r>
              <a:rPr sz="2000">
                <a:hlinkClick r:id="rId2"/>
              </a:rPr>
              <a:t>argonne-lcf/Megatron-DeepSpeed</a:t>
            </a:r>
            <a:br/>
            <a:r>
              <a:rPr sz="2000"/>
              <a:t>Large Model Training: Any Scale, Any Acclerator</a:t>
            </a:r>
          </a:p>
          <a:p>
            <a:pPr lvl="0" indent="0" marL="1270000">
              <a:buNone/>
            </a:pPr>
            <a:r>
              <a:rPr sz="2000" b="1"/>
              <a:t>🏃‍♂️ Running</a:t>
            </a:r>
          </a:p>
          <a:p>
            <a:pPr lvl="0" indent="0" marL="1270000">
              <a:buNone/>
            </a:pPr>
            <a:r>
              <a:rPr sz="2000"/>
              <a:t> </a:t>
            </a:r>
            <a:r>
              <a:rPr sz="2000">
                <a:hlinkClick r:id="rId3"/>
              </a:rPr>
              <a:t>argonne-lcf/inference-endpoints</a:t>
            </a:r>
            <a:br/>
            <a:r>
              <a:rPr sz="2000"/>
              <a:t>Inference endpoints for LLMs, hosted @ ALCF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🌌 Aurora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Figure 3: Aurora</a:t>
            </a:r>
            <a:r>
              <a:rPr baseline="30000">
                <a:hlinkClick r:id="rId2" action="ppaction://hlinksldjump"/>
              </a:rPr>
              <a:t>1</a:t>
            </a:r>
            <a:r>
              <a:rPr/>
              <a:t>: </a:t>
            </a:r>
            <a:r>
              <a:rPr>
                <a:hlinkClick r:id="rId3"/>
              </a:rPr>
              <a:t>Fact Sheet</a:t>
            </a:r>
            <a:r>
              <a:rPr/>
              <a:t>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🤝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Planning</a:t>
            </a:r>
          </a:p>
          <a:p>
            <a:pPr lvl="0"/>
            <a:r>
              <a:rPr b="1"/>
              <a:t>Data</a:t>
            </a:r>
          </a:p>
          <a:p>
            <a:pPr lvl="1"/>
            <a:r>
              <a:rPr/>
              <a:t>Aggregate existing data and generate new (synthetic) data</a:t>
            </a:r>
          </a:p>
          <a:p>
            <a:pPr lvl="0"/>
            <a:r>
              <a:rPr b="1"/>
              <a:t>Models / Training</a:t>
            </a:r>
            <a:r>
              <a:rPr baseline="30000">
                <a:hlinkClick r:id="rId3" action="ppaction://hlinksldjump"/>
              </a:rPr>
              <a:t>2</a:t>
            </a:r>
          </a:p>
          <a:p>
            <a:pPr lvl="1"/>
            <a:r>
              <a:rPr/>
              <a:t>Pre-train a series of models on publicly available data</a:t>
            </a:r>
          </a:p>
          <a:p>
            <a:pPr lvl="0"/>
            <a:r>
              <a:rPr b="1"/>
              <a:t>Post-Training</a:t>
            </a:r>
          </a:p>
          <a:p>
            <a:pPr lvl="1"/>
            <a:r>
              <a:rPr/>
              <a:t>Fine-tuning, alignment, reinforcement learning</a:t>
            </a:r>
          </a:p>
          <a:p>
            <a:pPr lvl="0"/>
            <a:r>
              <a:rPr b="1"/>
              <a:t>Evaluation</a:t>
            </a:r>
          </a:p>
          <a:p>
            <a:pPr lvl="1"/>
            <a:r>
              <a:rPr/>
              <a:t>Skills, trustworthiness, safety, robustness, privacy, machine ethics</a:t>
            </a:r>
          </a:p>
          <a:p>
            <a:pPr lvl="0"/>
            <a:r>
              <a:rPr b="1"/>
              <a:t>Inference</a:t>
            </a:r>
          </a:p>
          <a:p>
            <a:pPr lvl="1"/>
            <a:r>
              <a:rPr/>
              <a:t>Model serving, API development / public-facing web services</a:t>
            </a:r>
          </a:p>
          <a:p>
            <a:pPr lvl="0"/>
            <a:r>
              <a:rPr b="1"/>
              <a:t>Distribution</a:t>
            </a:r>
          </a:p>
          <a:p>
            <a:pPr lvl="1"/>
            <a:r>
              <a:rPr/>
              <a:t>Licensing, generating and distributing artifacts for public consumption</a:t>
            </a:r>
          </a:p>
          <a:p>
            <a:pPr lvl="0"/>
            <a:r>
              <a:rPr b="1"/>
              <a:t>Communication</a:t>
            </a:r>
          </a:p>
          <a:p>
            <a:pPr lvl="0" indent="0" marL="0">
              <a:spcBef>
                <a:spcPts val="3000"/>
              </a:spcBef>
              <a:buNone/>
            </a:pPr>
            <a:r>
              <a:rPr b="1"/>
              <a:t>🍎 Training LLMs</a:t>
            </a:r>
          </a:p>
          <a:p>
            <a:pPr lvl="0"/>
            <a:r>
              <a:rPr/>
              <a:t>Want to </a:t>
            </a:r>
            <a:r>
              <a:rPr b="1"/>
              <a:t>minimize</a:t>
            </a:r>
            <a:r>
              <a:rPr/>
              <a:t> </a:t>
            </a:r>
            <a:r>
              <a:rPr i="1"/>
              <a:t>cost</a:t>
            </a:r>
            <a:r>
              <a:rPr/>
              <a:t> of training</a:t>
            </a:r>
          </a:p>
          <a:p>
            <a:pPr lvl="1"/>
            <a:r>
              <a:rPr b="1" strike="sngStrike"/>
              <a:t>Maximize</a:t>
            </a:r>
            <a:r>
              <a:rPr strike="sngStrike"/>
              <a:t> </a:t>
            </a:r>
            <a:r>
              <a:rPr i="1" strike="sngStrike"/>
              <a:t>throughput</a:t>
            </a:r>
            <a:r>
              <a:rPr/>
              <a:t> (?)</a:t>
            </a:r>
          </a:p>
          <a:p>
            <a:pPr lvl="2"/>
            <a:r>
              <a:rPr/>
              <a:t>Data parallelism takes us only so far (McCandlish et al. 2018)…</a:t>
            </a:r>
          </a:p>
          <a:p>
            <a:pPr lvl="0"/>
            <a:r>
              <a:rPr i="1"/>
              <a:t>Possible</a:t>
            </a:r>
            <a:r>
              <a:rPr/>
              <a:t> directions:</a:t>
            </a:r>
          </a:p>
          <a:p>
            <a:pPr lvl="1"/>
            <a:r>
              <a:rPr/>
              <a:t>Large batch training (?)</a:t>
            </a:r>
          </a:p>
          <a:p>
            <a:pPr lvl="2"/>
            <a:r>
              <a:rPr/>
              <a:t>new (second order?) optimizers</a:t>
            </a:r>
          </a:p>
          <a:p>
            <a:pPr lvl="1"/>
            <a:r>
              <a:rPr/>
              <a:t>Better tokenization schemes (no tokenizers ?)</a:t>
            </a:r>
          </a:p>
          <a:p>
            <a:pPr lvl="2"/>
            <a:r>
              <a:rPr/>
              <a:t>Better data (?)</a:t>
            </a:r>
          </a:p>
          <a:p>
            <a:pPr lvl="1"/>
            <a:r>
              <a:rPr/>
              <a:t>Alternative architecture(s) (?)</a:t>
            </a:r>
          </a:p>
          <a:p>
            <a:pPr lvl="2"/>
            <a:r>
              <a:rPr/>
              <a:t>Diffusion / flow-matching</a:t>
            </a:r>
          </a:p>
          <a:p>
            <a:pPr lvl="2"/>
            <a:r>
              <a:rPr/>
              <a:t>Sub-quadratic attention (state space models, …)</a:t>
            </a:r>
          </a:p>
          <a:p>
            <a:pPr lvl="0" indent="0" marL="0">
              <a:buNone/>
            </a:pPr>
            <a:r>
              <a:rPr/>
              <a:t> </a:t>
            </a:r>
            <a:r>
              <a:rPr>
                <a:hlinkClick r:id="rId4"/>
              </a:rPr>
              <a:t>argonne-lcf/Megatron-DeepSpeed</a:t>
            </a:r>
          </a:p>
          <a:p>
            <a:pPr lvl="0" indent="0" marL="0">
              <a:buNone/>
            </a:pP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🎯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 </a:t>
            </a:r>
            <a:r>
              <a:rPr i="1"/>
              <a:t>need</a:t>
            </a:r>
            <a:r>
              <a:rPr/>
              <a:t> our implementation</a:t>
            </a:r>
            <a:r>
              <a:rPr baseline="30000">
                <a:hlinkClick r:id="rId2" action="ppaction://hlinksldjump"/>
              </a:rPr>
              <a:t>3</a:t>
            </a:r>
            <a:r>
              <a:rPr/>
              <a:t> to be:</a:t>
            </a:r>
          </a:p>
          <a:p>
            <a:pPr lvl="0"/>
            <a:r>
              <a:rPr/>
              <a:t>💯 </a:t>
            </a:r>
            <a:r>
              <a:rPr b="1"/>
              <a:t>Correct</a:t>
            </a:r>
          </a:p>
          <a:p>
            <a:pPr lvl="1"/>
            <a:r>
              <a:rPr/>
              <a:t>Consistent across systems</a:t>
            </a:r>
          </a:p>
          <a:p>
            <a:pPr lvl="1"/>
            <a:r>
              <a:rPr/>
              <a:t>Requires being able to run </a:t>
            </a:r>
            <a:r>
              <a:rPr i="1"/>
              <a:t>the same code</a:t>
            </a:r>
            <a:r>
              <a:rPr/>
              <a:t> on multiple different machines</a:t>
            </a:r>
          </a:p>
          <a:p>
            <a:pPr lvl="1"/>
            <a:r>
              <a:rPr/>
              <a:t>Independent of hardware and communication library (e.g. </a:t>
            </a:r>
            <a:r>
              <a:rPr>
                <a:latin typeface="Courier"/>
              </a:rPr>
              <a:t>CUDA</a:t>
            </a:r>
            <a:r>
              <a:rPr/>
              <a:t>, </a:t>
            </a:r>
            <a:r>
              <a:rPr>
                <a:latin typeface="Courier"/>
              </a:rPr>
              <a:t>ROCm</a:t>
            </a:r>
            <a:r>
              <a:rPr/>
              <a:t>, </a:t>
            </a:r>
            <a:r>
              <a:rPr>
                <a:latin typeface="Courier"/>
              </a:rPr>
              <a:t>XPU</a:t>
            </a:r>
            <a:r>
              <a:rPr/>
              <a:t>, </a:t>
            </a:r>
            <a:r>
              <a:rPr>
                <a:latin typeface="Courier"/>
              </a:rPr>
              <a:t>CPU</a:t>
            </a:r>
            <a:r>
              <a:rPr/>
              <a:t>, </a:t>
            </a:r>
            <a:r>
              <a:rPr>
                <a:latin typeface="Courier"/>
              </a:rPr>
              <a:t>MPS</a:t>
            </a:r>
            <a:r>
              <a:rPr/>
              <a:t>, …)</a:t>
            </a:r>
          </a:p>
          <a:p>
            <a:pPr lvl="0"/>
            <a:r>
              <a:rPr/>
              <a:t>🚀 </a:t>
            </a:r>
            <a:r>
              <a:rPr b="1"/>
              <a:t>Scalable</a:t>
            </a:r>
          </a:p>
          <a:p>
            <a:pPr lvl="1"/>
            <a:r>
              <a:rPr/>
              <a:t>Performant across thousands of GPUs</a:t>
            </a:r>
          </a:p>
          <a:p>
            <a:pPr lvl="1"/>
            <a:r>
              <a:rPr/>
              <a:t>Highly configurable and extensible</a:t>
            </a:r>
          </a:p>
          <a:p>
            <a:pPr lvl="1"/>
            <a:r>
              <a:rPr/>
              <a:t>Parallelizable across (tensor, pipeline, sequence) dimension(s)</a:t>
            </a:r>
          </a:p>
          <a:p>
            <a:pPr lvl="1"/>
            <a:r>
              <a:rPr i="1"/>
              <a:t>Robust against {hardware, network, filesystem, transient} failures</a:t>
            </a:r>
            <a:r>
              <a:rPr baseline="30000">
                <a:hlinkClick r:id="rId3" action="ppaction://hlinksldjump"/>
              </a:rPr>
              <a:t>4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🏋️ Challenges: In Practice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buNone/>
                </a:pPr>
                <a:r>
                  <a:rPr/>
                  <a:t>This is </a:t>
                </a:r>
                <a:r>
                  <a:rPr i="1"/>
                  <a:t>incredibly</a:t>
                </a:r>
                <a:r>
                  <a:rPr/>
                  <a:t> difficult in practice, due in part to:</a:t>
                </a:r>
              </a:p>
              <a:p>
                <a:pPr lvl="0"/>
                <a:r>
                  <a:rPr/>
                  <a:t>Brand new {hardware, architecture, software}</a:t>
                </a:r>
              </a:p>
              <a:p>
                <a:pPr lvl="0"/>
                <a:r>
                  <a:rPr/>
                  <a:t>Lack of native support in existing frameworks (though getting better!)</a:t>
                </a:r>
              </a:p>
              <a:p>
                <a:pPr lvl="0"/>
                <a:r>
                  <a:rPr/>
                  <a:t>General system stability</a:t>
                </a:r>
                <a:br/>
                <a:r>
                  <a:rPr/>
                  <a:t>+10k Nodes </a:t>
                </a:r>
                <a14:m>
                  <m:oMath xmlns:m="http://schemas.openxmlformats.org/officeDocument/2006/math">
                    <m:d>
                      <m:dPr>
                        <m:begChr m:val="("/>
                        <m:sepChr m:val=""/>
                        <m:endChr m:val=")"/>
                        <m:grow/>
                      </m:dPr>
                      <m:e>
                        <m:r>
                          <m:rPr>
                            <m:sty m:val="p"/>
                          </m:rPr>
                          <m:t>×</m:t>
                        </m:r>
                        <m:f>
                          <m:fPr>
                            <m:type m:val="bar"/>
                          </m:fPr>
                          <m:num>
                            <m:r>
                              <m:t>12</m:t>
                            </m:r>
                            <m:r>
                              <m:t> </m:t>
                            </m:r>
                            <m:r>
                              <m:t> </m:t>
                            </m:r>
                            <m:r>
                              <m:rPr>
                                <m:sty m:val="p"/>
                              </m:rPr>
                              <m:t>X</m:t>
                            </m:r>
                            <m:r>
                              <m:rPr>
                                <m:sty m:val="p"/>
                              </m:rPr>
                              <m:t>P</m:t>
                            </m:r>
                            <m:r>
                              <m:rPr>
                                <m:sty m:val="p"/>
                              </m:rPr>
                              <m:t>U</m:t>
                            </m:r>
                          </m:num>
                          <m:den>
                            <m:r>
                              <m:t>1</m:t>
                            </m:r>
                            <m:r>
                              <m:t> </m:t>
                            </m:r>
                            <m:r>
                              <m:t> </m:t>
                            </m:r>
                            <m:r>
                              <m:rPr>
                                <m:sty m:val="p"/>
                              </m:rPr>
                              <m:t>N</m:t>
                            </m:r>
                            <m:r>
                              <m:rPr>
                                <m:sty m:val="p"/>
                              </m:rPr>
                              <m:t>o</m:t>
                            </m:r>
                            <m:r>
                              <m:rPr>
                                <m:sty m:val="p"/>
                              </m:rPr>
                              <m:t>d</m:t>
                            </m:r>
                            <m:r>
                              <m:rPr>
                                <m:sty m:val="p"/>
                              </m:rPr>
                              <m:t>e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m:t>⇒</m:t>
                    </m:r>
                  </m:oMath>
                </a14:m>
                <a:r>
                  <a:rPr/>
                  <a:t> +</a:t>
                </a:r>
                <a:r>
                  <a:rPr b="1"/>
                  <a:t>100k</a:t>
                </a:r>
                <a:r>
                  <a:rPr/>
                  <a:t> XPUs</a:t>
                </a:r>
              </a:p>
              <a:p>
                <a:pPr lvl="1"/>
                <a:r>
                  <a:rPr/>
                  <a:t>network performance</a:t>
                </a:r>
              </a:p>
              <a:p>
                <a:pPr lvl="1"/>
                <a:r>
                  <a:rPr/>
                  <a:t>file system stability (impacted by </a:t>
                </a:r>
                <a:r>
                  <a:rPr i="1"/>
                  <a:t>other users</a:t>
                </a:r>
                <a:r>
                  <a:rPr/>
                  <a:t> !)</a:t>
                </a:r>
              </a:p>
              <a:p>
                <a:pPr lvl="1"/>
                <a:r>
                  <a:rPr i="1"/>
                  <a:t>many</a:t>
                </a:r>
                <a:r>
                  <a:rPr/>
                  <a:t> unexpected difficulties occur at increasingly large scales</a:t>
                </a:r>
              </a:p>
              <a:p>
                <a:pPr lvl="0"/>
                <a:r>
                  <a:rPr/>
                  <a:t>Combinatorial explosion of possible configurations and experiments</a:t>
                </a:r>
              </a:p>
              <a:p>
                <a:pPr lvl="1"/>
                <a:r>
                  <a:rPr/>
                  <a:t>{hyperparameters, architectures, tokenizers, learning rates, …}</a:t>
                </a:r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💾 Training: 2T Tokens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To train a fixed model on trillions of tokens requires:</a:t>
            </a:r>
          </a:p>
          <a:p>
            <a:pPr lvl="1" indent="-342900" marL="685800">
              <a:buAutoNum type="arabicPeriod"/>
            </a:pPr>
            <a:r>
              <a:rPr b="1"/>
              <a:t>Aggregating</a:t>
            </a:r>
            <a:r>
              <a:rPr/>
              <a:t> data from multiple different </a:t>
            </a:r>
            <a:r>
              <a:rPr i="1"/>
              <a:t>corpora</a:t>
            </a:r>
            <a:br/>
            <a:r>
              <a:rPr/>
              <a:t>(e.g. ArXiv, Reddit, StackExchange, GitHub, Wikipedia, etc.)</a:t>
            </a:r>
          </a:p>
          <a:p>
            <a:pPr lvl="1" indent="-342900" marL="685800">
              <a:buAutoNum type="arabicPeriod"/>
            </a:pPr>
            <a:r>
              <a:rPr b="1"/>
              <a:t>Sampling</a:t>
            </a:r>
            <a:r>
              <a:rPr/>
              <a:t> </a:t>
            </a:r>
            <a:r>
              <a:rPr i="1"/>
              <a:t>each training batch</a:t>
            </a:r>
            <a:r>
              <a:rPr/>
              <a:t> according to a fixed distribution across corpora</a:t>
            </a:r>
          </a:p>
          <a:p>
            <a:pPr lvl="1" indent="-342900" marL="685800">
              <a:buAutoNum type="arabicPeriod"/>
            </a:pPr>
            <a:r>
              <a:rPr b="1"/>
              <a:t>Building</a:t>
            </a:r>
            <a:r>
              <a:rPr/>
              <a:t> indices that map batches of tokens into these files (indexing)</a:t>
            </a:r>
          </a:p>
          <a:p>
            <a:pPr lvl="1" indent="0" marL="342900">
              <a:buNone/>
            </a:pPr>
            <a:r>
              <a:rPr/>
              <a:t>The original implementation was </a:t>
            </a:r>
            <a:r>
              <a:rPr i="1"/>
              <a:t>slow</a:t>
            </a:r>
            <a:r>
              <a:rPr/>
              <a:t>:</a:t>
            </a:r>
          </a:p>
          <a:p>
            <a:pPr lvl="1"/>
            <a:r>
              <a:rPr/>
              <a:t>Designed to run </a:t>
            </a:r>
            <a:r>
              <a:rPr i="1"/>
              <a:t>serially</a:t>
            </a:r>
            <a:r>
              <a:rPr/>
              <a:t> on a </a:t>
            </a:r>
            <a:r>
              <a:rPr b="1"/>
              <a:t>single device</a:t>
            </a:r>
          </a:p>
          <a:p>
            <a:pPr lvl="1"/>
            <a:r>
              <a:rPr b="1"/>
              <a:t>Major bottleneck</a:t>
            </a:r>
            <a:r>
              <a:rPr/>
              <a:t> when debugging data pipeline at scale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265</TotalTime>
  <Words>3</Words>
  <Application>Microsoft Macintosh PowerPoint</Application>
  <PresentationFormat>On-screen Show (16:9)</PresentationFormat>
  <Paragraphs>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System Font Regular</vt:lpstr>
      <vt:lpstr>Wingdings</vt:lpstr>
      <vt:lpstr>Office Theme</vt:lpstr>
      <vt:lpstr>PowerPoint Presentation</vt:lpstr>
      <vt:lpstr>PowerPoint Presentation</vt:lpstr>
      <vt:lpstr>Section break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AI at Scale: AuroraGPT</dc:title>
  <dc:creator>Sam Foreman</dc:creator>
  <cp:keywords/>
  <dc:description>Presented at the Open SkAI 2025 Workshop</dc:description>
  <dcterms:created xsi:type="dcterms:W3CDTF">2025-10-15T12:14:36Z</dcterms:created>
  <dcterms:modified xsi:type="dcterms:W3CDTF">2025-10-15T12:14:36Z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filiation">
    <vt:lpwstr>Argonne National Laboratory</vt:lpwstr>
  </property>
  <property fmtid="{D5CDD505-2E9C-101B-9397-08002B2CF9AE}" pid="3" name="authors">
    <vt:lpwstr/>
  </property>
  <property fmtid="{D5CDD505-2E9C-101B-9397-08002B2CF9AE}" pid="4" name="biblio-config">
    <vt:lpwstr>True</vt:lpwstr>
  </property>
  <property fmtid="{D5CDD505-2E9C-101B-9397-08002B2CF9AE}" pid="5" name="bibliography">
    <vt:lpwstr/>
  </property>
  <property fmtid="{D5CDD505-2E9C-101B-9397-08002B2CF9AE}" pid="6" name="by-author">
    <vt:lpwstr/>
  </property>
  <property fmtid="{D5CDD505-2E9C-101B-9397-08002B2CF9AE}" pid="7" name="citation">
    <vt:lpwstr/>
  </property>
  <property fmtid="{D5CDD505-2E9C-101B-9397-08002B2CF9AE}" pid="8" name="comments">
    <vt:lpwstr/>
  </property>
  <property fmtid="{D5CDD505-2E9C-101B-9397-08002B2CF9AE}" pid="9" name="date">
    <vt:lpwstr>2025-09-02</vt:lpwstr>
  </property>
  <property fmtid="{D5CDD505-2E9C-101B-9397-08002B2CF9AE}" pid="10" name="date-modified">
    <vt:lpwstr>2025-10-14</vt:lpwstr>
  </property>
  <property fmtid="{D5CDD505-2E9C-101B-9397-08002B2CF9AE}" pid="11" name="draft-mode">
    <vt:lpwstr>visible</vt:lpwstr>
  </property>
  <property fmtid="{D5CDD505-2E9C-101B-9397-08002B2CF9AE}" pid="12" name="editor">
    <vt:lpwstr/>
  </property>
  <property fmtid="{D5CDD505-2E9C-101B-9397-08002B2CF9AE}" pid="13" name="email">
    <vt:lpwstr>foremans@anl.gov</vt:lpwstr>
  </property>
  <property fmtid="{D5CDD505-2E9C-101B-9397-08002B2CF9AE}" pid="14" name="google-scholar">
    <vt:lpwstr>True</vt:lpwstr>
  </property>
  <property fmtid="{D5CDD505-2E9C-101B-9397-08002B2CF9AE}" pid="15" name="header-includes">
    <vt:lpwstr/>
  </property>
  <property fmtid="{D5CDD505-2E9C-101B-9397-08002B2CF9AE}" pid="16" name="image">
    <vt:lpwstr>./assets/thumbnail.png</vt:lpwstr>
  </property>
  <property fmtid="{D5CDD505-2E9C-101B-9397-08002B2CF9AE}" pid="17" name="image-lazy-loading">
    <vt:lpwstr>True</vt:lpwstr>
  </property>
  <property fmtid="{D5CDD505-2E9C-101B-9397-08002B2CF9AE}" pid="18" name="include-after">
    <vt:lpwstr/>
  </property>
  <property fmtid="{D5CDD505-2E9C-101B-9397-08002B2CF9AE}" pid="19" name="include-before">
    <vt:lpwstr/>
  </property>
  <property fmtid="{D5CDD505-2E9C-101B-9397-08002B2CF9AE}" pid="20" name="labels">
    <vt:lpwstr/>
  </property>
  <property fmtid="{D5CDD505-2E9C-101B-9397-08002B2CF9AE}" pid="21" name="lightbox">
    <vt:lpwstr>True</vt:lpwstr>
  </property>
  <property fmtid="{D5CDD505-2E9C-101B-9397-08002B2CF9AE}" pid="22" name="location">
    <vt:lpwstr>Open SkAI 2025</vt:lpwstr>
  </property>
  <property fmtid="{D5CDD505-2E9C-101B-9397-08002B2CF9AE}" pid="23" name="location-url">
    <vt:lpwstr>https://www.openskai-conference.org/</vt:lpwstr>
  </property>
  <property fmtid="{D5CDD505-2E9C-101B-9397-08002B2CF9AE}" pid="24" name="navbar">
    <vt:lpwstr>False</vt:lpwstr>
  </property>
  <property fmtid="{D5CDD505-2E9C-101B-9397-08002B2CF9AE}" pid="25" name="open-graph">
    <vt:lpwstr/>
  </property>
  <property fmtid="{D5CDD505-2E9C-101B-9397-08002B2CF9AE}" pid="26" name="revealjs-plugins">
    <vt:lpwstr/>
  </property>
  <property fmtid="{D5CDD505-2E9C-101B-9397-08002B2CF9AE}" pid="27" name="search">
    <vt:lpwstr>False</vt:lpwstr>
  </property>
  <property fmtid="{D5CDD505-2E9C-101B-9397-08002B2CF9AE}" pid="28" name="site-url">
    <vt:lpwstr>https://samforeman.me</vt:lpwstr>
  </property>
  <property fmtid="{D5CDD505-2E9C-101B-9397-08002B2CF9AE}" pid="29" name="slide-number">
    <vt:lpwstr>True</vt:lpwstr>
  </property>
  <property fmtid="{D5CDD505-2E9C-101B-9397-08002B2CF9AE}" pid="30" name="title-block-categories">
    <vt:lpwstr>True</vt:lpwstr>
  </property>
  <property fmtid="{D5CDD505-2E9C-101B-9397-08002B2CF9AE}" pid="31" name="toc-title">
    <vt:lpwstr>Table of contents</vt:lpwstr>
  </property>
  <property fmtid="{D5CDD505-2E9C-101B-9397-08002B2CF9AE}" pid="32" name="twitter-card">
    <vt:lpwstr/>
  </property>
</Properties>
</file>